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2" r:id="rId3"/>
    <p:sldId id="289" r:id="rId4"/>
    <p:sldId id="355" r:id="rId5"/>
    <p:sldId id="359" r:id="rId6"/>
    <p:sldId id="370" r:id="rId7"/>
    <p:sldId id="360" r:id="rId8"/>
    <p:sldId id="362" r:id="rId9"/>
    <p:sldId id="363" r:id="rId10"/>
    <p:sldId id="364" r:id="rId11"/>
    <p:sldId id="365" r:id="rId12"/>
    <p:sldId id="368" r:id="rId13"/>
    <p:sldId id="366" r:id="rId14"/>
    <p:sldId id="367" r:id="rId15"/>
    <p:sldId id="361" r:id="rId16"/>
    <p:sldId id="369" r:id="rId17"/>
    <p:sldId id="284" r:id="rId18"/>
    <p:sldId id="25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CB741"/>
    <a:srgbClr val="00B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112" autoAdjust="0"/>
  </p:normalViewPr>
  <p:slideViewPr>
    <p:cSldViewPr>
      <p:cViewPr varScale="1">
        <p:scale>
          <a:sx n="91" d="100"/>
          <a:sy n="91" d="100"/>
        </p:scale>
        <p:origin x="7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252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062E217-DCAF-4AEA-BA05-0EFE5806FD9B}" type="datetimeFigureOut">
              <a:rPr lang="en-US"/>
              <a:pPr>
                <a:defRPr/>
              </a:pPr>
              <a:t>2/14/2024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BF1A05-301C-4EDD-8A38-90581609A3EC}" type="slidenum">
              <a:rPr lang="en-US"/>
              <a:pPr>
                <a:defRPr/>
              </a:pPr>
              <a:t>‹#›</a:t>
            </a:fld>
            <a:endParaRPr lang="en-US"/>
          </a:p>
        </p:txBody>
      </p:sp>
    </p:spTree>
    <p:extLst>
      <p:ext uri="{BB962C8B-B14F-4D97-AF65-F5344CB8AC3E}">
        <p14:creationId xmlns:p14="http://schemas.microsoft.com/office/powerpoint/2010/main" val="1139709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1E877A3-6790-4E15-9EFD-B467148600CE}" type="datetimeFigureOut">
              <a:rPr lang="en-US"/>
              <a:pPr>
                <a:defRPr/>
              </a:pPr>
              <a:t>2/14/2024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2694F98-07FA-415C-881E-0D58CCE0C8C2}" type="slidenum">
              <a:rPr lang="en-US"/>
              <a:pPr>
                <a:defRPr/>
              </a:pPr>
              <a:t>‹#›</a:t>
            </a:fld>
            <a:endParaRPr lang="en-US"/>
          </a:p>
        </p:txBody>
      </p:sp>
    </p:spTree>
    <p:extLst>
      <p:ext uri="{BB962C8B-B14F-4D97-AF65-F5344CB8AC3E}">
        <p14:creationId xmlns:p14="http://schemas.microsoft.com/office/powerpoint/2010/main" val="213939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694F98-07FA-415C-881E-0D58CCE0C8C2}" type="slidenum">
              <a:rPr lang="en-US" smtClean="0"/>
              <a:pPr>
                <a:defRPr/>
              </a:pPr>
              <a:t>1</a:t>
            </a:fld>
            <a:endParaRPr lang="en-US"/>
          </a:p>
        </p:txBody>
      </p:sp>
    </p:spTree>
    <p:extLst>
      <p:ext uri="{BB962C8B-B14F-4D97-AF65-F5344CB8AC3E}">
        <p14:creationId xmlns:p14="http://schemas.microsoft.com/office/powerpoint/2010/main" val="1251944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aeso.ca\DFS\users\PVERMA\Desktop\Word_PPT_Design\PPT\PowerPoint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ctrTitle"/>
          </p:nvPr>
        </p:nvSpPr>
        <p:spPr>
          <a:xfrm>
            <a:off x="457200" y="2971800"/>
            <a:ext cx="5715000" cy="838200"/>
          </a:xfrm>
          <a:prstGeom prst="rect">
            <a:avLst/>
          </a:prstGeom>
          <a:ln>
            <a:noFill/>
          </a:ln>
        </p:spPr>
        <p:txBody>
          <a:bodyPr anchor="b"/>
          <a:lstStyle>
            <a:lvl1pPr algn="l">
              <a:defRPr sz="2800" b="1">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CA" noProof="0" dirty="0"/>
          </a:p>
        </p:txBody>
      </p:sp>
      <p:sp>
        <p:nvSpPr>
          <p:cNvPr id="16" name="Text Placeholder 15"/>
          <p:cNvSpPr>
            <a:spLocks noGrp="1"/>
          </p:cNvSpPr>
          <p:nvPr>
            <p:ph type="body" sz="quarter" idx="12"/>
          </p:nvPr>
        </p:nvSpPr>
        <p:spPr>
          <a:xfrm>
            <a:off x="457200" y="3810000"/>
            <a:ext cx="5715000" cy="762000"/>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p:cNvSpPr>
            <a:spLocks noGrp="1"/>
          </p:cNvSpPr>
          <p:nvPr>
            <p:ph sz="quarter" idx="11"/>
          </p:nvPr>
        </p:nvSpPr>
        <p:spPr>
          <a:xfrm>
            <a:off x="6629400" y="6477000"/>
            <a:ext cx="2133600" cy="320040"/>
          </a:xfrm>
          <a:prstGeom prst="rect">
            <a:avLst/>
          </a:prstGeom>
        </p:spPr>
        <p:txBody>
          <a:bodyPr anchor="b"/>
          <a:lstStyle>
            <a:lvl1pPr marL="0" indent="0" algn="r">
              <a:buNone/>
              <a:defRPr sz="800" baseline="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8167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52400" y="1196975"/>
            <a:ext cx="8742363" cy="5356225"/>
          </a:xfrm>
          <a:prstGeom prst="rect">
            <a:avLst/>
          </a:prstGeom>
        </p:spPr>
        <p:txBody>
          <a:bodyPr/>
          <a:lstStyle>
            <a:lvl1pPr>
              <a:defRPr sz="2400">
                <a:latin typeface="Arial" panose="020B0604020202020204" pitchFamily="34" charset="0"/>
                <a:cs typeface="Arial" panose="020B0604020202020204" pitchFamily="34" charset="0"/>
              </a:defRPr>
            </a:lvl1pPr>
            <a:lvl2pPr>
              <a:spcBef>
                <a:spcPts val="800"/>
              </a:spcBef>
              <a:defRPr sz="2200">
                <a:solidFill>
                  <a:schemeClr val="tx2"/>
                </a:solidFill>
                <a:latin typeface="Arial" panose="020B0604020202020204" pitchFamily="34" charset="0"/>
                <a:cs typeface="Arial" panose="020B0604020202020204" pitchFamily="34" charset="0"/>
              </a:defRPr>
            </a:lvl2pPr>
            <a:lvl3pPr marL="109728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371600">
              <a:defRPr sz="1800" i="1">
                <a:latin typeface="Arial" panose="020B0604020202020204" pitchFamily="34" charset="0"/>
                <a:cs typeface="Arial" panose="020B0604020202020204" pitchFamily="34" charset="0"/>
              </a:defRPr>
            </a:lvl4pPr>
            <a:lvl5pPr marL="1828800" indent="-228600">
              <a:buFont typeface="Arial" panose="020B0604020202020204" pitchFamily="34" charset="0"/>
              <a:buChar char="•"/>
              <a:defRPr sz="1800" i="1">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Title 1"/>
          <p:cNvSpPr>
            <a:spLocks noGrp="1"/>
          </p:cNvSpPr>
          <p:nvPr>
            <p:ph type="title"/>
          </p:nvPr>
        </p:nvSpPr>
        <p:spPr>
          <a:xfrm>
            <a:off x="152401" y="247650"/>
            <a:ext cx="6705600" cy="685800"/>
          </a:xfrm>
          <a:prstGeom prst="rect">
            <a:avLst/>
          </a:prstGeom>
        </p:spPr>
        <p:txBody>
          <a:bodyPr anchor="ctr"/>
          <a:lstStyle>
            <a:lvl1pPr algn="l">
              <a:defRPr sz="26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8" name="Content Placeholder 2"/>
          <p:cNvSpPr>
            <a:spLocks noGrp="1"/>
          </p:cNvSpPr>
          <p:nvPr>
            <p:ph sz="quarter" idx="11"/>
          </p:nvPr>
        </p:nvSpPr>
        <p:spPr>
          <a:xfrm>
            <a:off x="6629400" y="6477000"/>
            <a:ext cx="2133600" cy="320040"/>
          </a:xfrm>
          <a:prstGeom prst="rect">
            <a:avLst/>
          </a:prstGeom>
        </p:spPr>
        <p:txBody>
          <a:bodyPr anchor="b"/>
          <a:lstStyle>
            <a:lvl1pPr marL="0" indent="0" algn="r">
              <a:buNone/>
              <a:defRPr sz="800" baseline="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Slide Number Placeholder 3"/>
          <p:cNvSpPr>
            <a:spLocks noGrp="1"/>
          </p:cNvSpPr>
          <p:nvPr>
            <p:ph type="sldNum" sz="quarter" idx="12"/>
          </p:nvPr>
        </p:nvSpPr>
        <p:spPr>
          <a:xfrm>
            <a:off x="8759825" y="6570663"/>
            <a:ext cx="384175" cy="287337"/>
          </a:xfrm>
          <a:prstGeom prst="rect">
            <a:avLst/>
          </a:prstGeom>
        </p:spPr>
        <p:txBody>
          <a:bodyPr/>
          <a:lstStyle>
            <a:lvl1pP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BF856DEB-1575-4BE3-A1C0-A4E35CA982CC}" type="slidenum">
              <a:rPr lang="en-CA"/>
              <a:pPr>
                <a:defRPr/>
              </a:pPr>
              <a:t>‹#›</a:t>
            </a:fld>
            <a:endParaRPr lang="en-CA" dirty="0"/>
          </a:p>
        </p:txBody>
      </p:sp>
    </p:spTree>
    <p:extLst>
      <p:ext uri="{BB962C8B-B14F-4D97-AF65-F5344CB8AC3E}">
        <p14:creationId xmlns:p14="http://schemas.microsoft.com/office/powerpoint/2010/main" val="61619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 descr="\\aeso.ca\DFS\users\PVERMA\Desktop\Word_PPT_Design\PPT\PowerPoint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ctrTitle"/>
          </p:nvPr>
        </p:nvSpPr>
        <p:spPr>
          <a:xfrm>
            <a:off x="457200" y="3352800"/>
            <a:ext cx="5715000" cy="838200"/>
          </a:xfrm>
          <a:prstGeom prst="rect">
            <a:avLst/>
          </a:prstGeom>
          <a:ln>
            <a:noFill/>
          </a:ln>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CA" noProof="0" dirty="0"/>
          </a:p>
        </p:txBody>
      </p:sp>
      <p:sp>
        <p:nvSpPr>
          <p:cNvPr id="7" name="Content Placeholder 2"/>
          <p:cNvSpPr>
            <a:spLocks noGrp="1"/>
          </p:cNvSpPr>
          <p:nvPr>
            <p:ph sz="quarter" idx="11"/>
          </p:nvPr>
        </p:nvSpPr>
        <p:spPr>
          <a:xfrm>
            <a:off x="6629400" y="6477000"/>
            <a:ext cx="2133600" cy="320040"/>
          </a:xfrm>
          <a:prstGeom prst="rect">
            <a:avLst/>
          </a:prstGeom>
        </p:spPr>
        <p:txBody>
          <a:bodyPr anchor="b"/>
          <a:lstStyle>
            <a:lvl1pPr marL="0" indent="0" algn="r">
              <a:buNone/>
              <a:defRPr sz="800" baseline="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57674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rsportal@aeso.ca" TargetMode="External"/><Relationship Id="rId2" Type="http://schemas.openxmlformats.org/officeDocument/2006/relationships/hyperlink" Target="mailto:rscompliance@aeso.ca"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eso.ca/assets/Uploads/ars-compliance/ARS-Compliance-Portal-Guide.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aeso.ca"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mailto:arsportal@aeso.ca" TargetMode="External"/><Relationship Id="rId4" Type="http://schemas.openxmlformats.org/officeDocument/2006/relationships/hyperlink" Target="mailto:rscompliance@aeso.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454152" y="2400300"/>
            <a:ext cx="57150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latin typeface="Arial" charset="0"/>
                <a:cs typeface="Arial" charset="0"/>
              </a:rPr>
              <a:t>ARS Compliance </a:t>
            </a:r>
            <a:br>
              <a:rPr lang="en-US" altLang="en-US" dirty="0">
                <a:latin typeface="Arial" charset="0"/>
                <a:cs typeface="Arial" charset="0"/>
              </a:rPr>
            </a:br>
            <a:r>
              <a:rPr lang="en-US" altLang="en-US" dirty="0">
                <a:latin typeface="Arial" charset="0"/>
                <a:cs typeface="Arial" charset="0"/>
              </a:rPr>
              <a:t>Portal Training Session </a:t>
            </a:r>
            <a:br>
              <a:rPr lang="en-US" altLang="en-US" dirty="0">
                <a:latin typeface="Arial" charset="0"/>
                <a:cs typeface="Arial" charset="0"/>
              </a:rPr>
            </a:br>
            <a:r>
              <a:rPr lang="en-US" altLang="en-US" dirty="0">
                <a:latin typeface="Arial" charset="0"/>
                <a:cs typeface="Arial" charset="0"/>
              </a:rPr>
              <a:t>(2024 Update)</a:t>
            </a:r>
          </a:p>
        </p:txBody>
      </p:sp>
      <p:sp>
        <p:nvSpPr>
          <p:cNvPr id="5123" name="Text Placeholder 2"/>
          <p:cNvSpPr>
            <a:spLocks noGrp="1"/>
          </p:cNvSpPr>
          <p:nvPr>
            <p:ph type="body" sz="quarter" idx="12"/>
          </p:nvPr>
        </p:nvSpPr>
        <p:spPr bwMode="auto">
          <a:xfrm>
            <a:off x="990600" y="3695700"/>
            <a:ext cx="5715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dirty="0">
                <a:latin typeface="Arial" charset="0"/>
                <a:cs typeface="Arial" charset="0"/>
              </a:rPr>
              <a:t>Cameron Chung</a:t>
            </a:r>
          </a:p>
          <a:p>
            <a:pPr eaLnBrk="1" hangingPunct="1"/>
            <a:r>
              <a:rPr lang="en-US" altLang="en-US" sz="1000" dirty="0">
                <a:latin typeface="Arial" charset="0"/>
                <a:cs typeface="Arial" charset="0"/>
              </a:rPr>
              <a:t>Senior Specialist (O&amp;P), Compliance Monitoring - Law</a:t>
            </a:r>
          </a:p>
        </p:txBody>
      </p:sp>
      <p:sp>
        <p:nvSpPr>
          <p:cNvPr id="2" name="Text Placeholder 2">
            <a:extLst>
              <a:ext uri="{FF2B5EF4-FFF2-40B4-BE49-F238E27FC236}">
                <a16:creationId xmlns:a16="http://schemas.microsoft.com/office/drawing/2014/main" id="{023F2065-8B27-F4ED-A81D-90F830F47F59}"/>
              </a:ext>
            </a:extLst>
          </p:cNvPr>
          <p:cNvSpPr txBox="1">
            <a:spLocks/>
          </p:cNvSpPr>
          <p:nvPr/>
        </p:nvSpPr>
        <p:spPr bwMode="auto">
          <a:xfrm>
            <a:off x="990600" y="4229100"/>
            <a:ext cx="5715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bg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800" dirty="0">
                <a:latin typeface="Arial" charset="0"/>
                <a:cs typeface="Arial" charset="0"/>
              </a:rPr>
              <a:t>Jane Mahilom</a:t>
            </a:r>
          </a:p>
          <a:p>
            <a:r>
              <a:rPr lang="en-US" altLang="en-US" sz="1000" dirty="0">
                <a:latin typeface="Arial" charset="0"/>
                <a:cs typeface="Arial" charset="0"/>
              </a:rPr>
              <a:t>Compliance Monitoring Analyst, Compliance Monitoring - Law</a:t>
            </a:r>
          </a:p>
        </p:txBody>
      </p:sp>
      <p:sp>
        <p:nvSpPr>
          <p:cNvPr id="3" name="Text Placeholder 2">
            <a:extLst>
              <a:ext uri="{FF2B5EF4-FFF2-40B4-BE49-F238E27FC236}">
                <a16:creationId xmlns:a16="http://schemas.microsoft.com/office/drawing/2014/main" id="{400597B7-98EB-EFDD-5D97-AE0D5DF2DD49}"/>
              </a:ext>
            </a:extLst>
          </p:cNvPr>
          <p:cNvSpPr txBox="1">
            <a:spLocks/>
          </p:cNvSpPr>
          <p:nvPr/>
        </p:nvSpPr>
        <p:spPr bwMode="auto">
          <a:xfrm>
            <a:off x="990600" y="4762500"/>
            <a:ext cx="5715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bg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altLang="en-US" sz="1800" dirty="0">
                <a:latin typeface="Arial" charset="0"/>
                <a:cs typeface="Arial" charset="0"/>
              </a:rPr>
              <a:t>Shuchismita (Shuchi) Singh</a:t>
            </a:r>
          </a:p>
          <a:p>
            <a:r>
              <a:rPr lang="en-US" altLang="en-US" sz="1000" dirty="0">
                <a:latin typeface="Arial" charset="0"/>
                <a:cs typeface="Arial" charset="0"/>
              </a:rPr>
              <a:t>Senior Business Analyst - IT Corporate Cloud Services &amp; Business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Designated Document Provider (DDP) Relationships  - Communication</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xfrm>
            <a:off x="12695456" y="6723063"/>
            <a:ext cx="38417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10</a:t>
            </a:fld>
            <a:endParaRPr lang="en-CA" altLang="en-US">
              <a:latin typeface="Arial" charset="0"/>
            </a:endParaRPr>
          </a:p>
        </p:txBody>
      </p:sp>
      <p:graphicFrame>
        <p:nvGraphicFramePr>
          <p:cNvPr id="2" name="Table 1">
            <a:extLst>
              <a:ext uri="{FF2B5EF4-FFF2-40B4-BE49-F238E27FC236}">
                <a16:creationId xmlns:a16="http://schemas.microsoft.com/office/drawing/2014/main" id="{51F54C8C-F7D8-4B2C-2EE4-6B912AB6F075}"/>
              </a:ext>
            </a:extLst>
          </p:cNvPr>
          <p:cNvGraphicFramePr>
            <a:graphicFrameLocks noGrp="1"/>
          </p:cNvGraphicFramePr>
          <p:nvPr>
            <p:extLst>
              <p:ext uri="{D42A27DB-BD31-4B8C-83A1-F6EECF244321}">
                <p14:modId xmlns:p14="http://schemas.microsoft.com/office/powerpoint/2010/main" val="663649336"/>
              </p:ext>
            </p:extLst>
          </p:nvPr>
        </p:nvGraphicFramePr>
        <p:xfrm>
          <a:off x="483969" y="2057400"/>
          <a:ext cx="8176062" cy="3657598"/>
        </p:xfrm>
        <a:graphic>
          <a:graphicData uri="http://schemas.openxmlformats.org/drawingml/2006/table">
            <a:tbl>
              <a:tblPr firstRow="1" firstCol="1" bandRow="1">
                <a:tableStyleId>{5C22544A-7EE6-4342-B048-85BDC9FD1C3A}</a:tableStyleId>
              </a:tblPr>
              <a:tblGrid>
                <a:gridCol w="3530573">
                  <a:extLst>
                    <a:ext uri="{9D8B030D-6E8A-4147-A177-3AD203B41FA5}">
                      <a16:colId xmlns:a16="http://schemas.microsoft.com/office/drawing/2014/main" val="4256808181"/>
                    </a:ext>
                  </a:extLst>
                </a:gridCol>
                <a:gridCol w="1393647">
                  <a:extLst>
                    <a:ext uri="{9D8B030D-6E8A-4147-A177-3AD203B41FA5}">
                      <a16:colId xmlns:a16="http://schemas.microsoft.com/office/drawing/2014/main" val="815095505"/>
                    </a:ext>
                  </a:extLst>
                </a:gridCol>
                <a:gridCol w="3251842">
                  <a:extLst>
                    <a:ext uri="{9D8B030D-6E8A-4147-A177-3AD203B41FA5}">
                      <a16:colId xmlns:a16="http://schemas.microsoft.com/office/drawing/2014/main" val="1867159424"/>
                    </a:ext>
                  </a:extLst>
                </a:gridCol>
              </a:tblGrid>
              <a:tr h="498697">
                <a:tc>
                  <a:txBody>
                    <a:bodyPr/>
                    <a:lstStyle/>
                    <a:p>
                      <a:pPr marL="0" marR="0">
                        <a:spcBef>
                          <a:spcPts val="0"/>
                        </a:spcBef>
                        <a:spcAft>
                          <a:spcPts val="1000"/>
                        </a:spcAft>
                      </a:pPr>
                      <a:r>
                        <a:rPr lang="en-CA" sz="2000" dirty="0">
                          <a:effectLst/>
                        </a:rPr>
                        <a:t> Communication</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1000"/>
                        </a:spcAft>
                      </a:pPr>
                      <a:r>
                        <a:rPr lang="en-CA" sz="2000" dirty="0">
                          <a:effectLst/>
                        </a:rPr>
                        <a:t>Designator</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1000"/>
                        </a:spcAft>
                      </a:pPr>
                      <a:r>
                        <a:rPr lang="en-CA" sz="2000" dirty="0">
                          <a:effectLst/>
                        </a:rPr>
                        <a:t>Provider</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7416644"/>
                  </a:ext>
                </a:extLst>
              </a:tr>
              <a:tr h="701978">
                <a:tc>
                  <a:txBody>
                    <a:bodyPr/>
                    <a:lstStyle/>
                    <a:p>
                      <a:pPr marL="0" marR="0">
                        <a:spcBef>
                          <a:spcPts val="0"/>
                        </a:spcBef>
                        <a:spcAft>
                          <a:spcPts val="0"/>
                        </a:spcAft>
                      </a:pPr>
                      <a:r>
                        <a:rPr lang="en-CA" sz="1800" dirty="0">
                          <a:effectLst/>
                        </a:rPr>
                        <a:t>Audit/Self-Certification Notification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YES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YES – Notification of provision of CMP information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7867078"/>
                  </a:ext>
                </a:extLst>
              </a:tr>
              <a:tr h="701978">
                <a:tc>
                  <a:txBody>
                    <a:bodyPr/>
                    <a:lstStyle/>
                    <a:p>
                      <a:pPr marL="0" marR="0">
                        <a:spcBef>
                          <a:spcPts val="0"/>
                        </a:spcBef>
                        <a:spcAft>
                          <a:spcPts val="0"/>
                        </a:spcAft>
                      </a:pPr>
                      <a:r>
                        <a:rPr lang="en-CA" sz="1800" dirty="0">
                          <a:effectLst/>
                        </a:rPr>
                        <a:t>Audit/Self-Certification Scope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a:effectLst/>
                        </a:rPr>
                        <a:t>YES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a:effectLst/>
                        </a:rPr>
                        <a:t>YES – Notification of provision of CMP information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5453042"/>
                  </a:ext>
                </a:extLst>
              </a:tr>
              <a:tr h="350989">
                <a:tc>
                  <a:txBody>
                    <a:bodyPr/>
                    <a:lstStyle/>
                    <a:p>
                      <a:pPr marL="0" marR="0">
                        <a:spcBef>
                          <a:spcPts val="0"/>
                        </a:spcBef>
                        <a:spcAft>
                          <a:spcPts val="0"/>
                        </a:spcAft>
                      </a:pPr>
                      <a:r>
                        <a:rPr lang="en-CA" sz="1800" dirty="0">
                          <a:effectLst/>
                        </a:rPr>
                        <a:t>Incomplete Submittals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a:effectLst/>
                        </a:rPr>
                        <a:t>NO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YES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070831"/>
                  </a:ext>
                </a:extLst>
              </a:tr>
              <a:tr h="350989">
                <a:tc>
                  <a:txBody>
                    <a:bodyPr/>
                    <a:lstStyle/>
                    <a:p>
                      <a:pPr marL="0" marR="0">
                        <a:spcBef>
                          <a:spcPts val="0"/>
                        </a:spcBef>
                        <a:spcAft>
                          <a:spcPts val="0"/>
                        </a:spcAft>
                      </a:pPr>
                      <a:r>
                        <a:rPr lang="en-CA" sz="1800" dirty="0">
                          <a:effectLst/>
                        </a:rPr>
                        <a:t>Information requests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a:effectLst/>
                        </a:rPr>
                        <a:t>NO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a:effectLst/>
                        </a:rPr>
                        <a:t>YES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926995"/>
                  </a:ext>
                </a:extLst>
              </a:tr>
              <a:tr h="350989">
                <a:tc>
                  <a:txBody>
                    <a:bodyPr/>
                    <a:lstStyle/>
                    <a:p>
                      <a:pPr marL="0" marR="0">
                        <a:spcBef>
                          <a:spcPts val="0"/>
                        </a:spcBef>
                        <a:spcAft>
                          <a:spcPts val="0"/>
                        </a:spcAft>
                      </a:pPr>
                      <a:r>
                        <a:rPr lang="en-CA" sz="1800" dirty="0">
                          <a:effectLst/>
                        </a:rPr>
                        <a:t>Draft report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YES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961942"/>
                  </a:ext>
                </a:extLst>
              </a:tr>
              <a:tr h="350989">
                <a:tc>
                  <a:txBody>
                    <a:bodyPr/>
                    <a:lstStyle/>
                    <a:p>
                      <a:pPr marL="0" marR="0">
                        <a:spcBef>
                          <a:spcPts val="0"/>
                        </a:spcBef>
                        <a:spcAft>
                          <a:spcPts val="0"/>
                        </a:spcAft>
                      </a:pPr>
                      <a:r>
                        <a:rPr lang="en-CA" sz="1800" dirty="0">
                          <a:effectLst/>
                        </a:rPr>
                        <a:t>Final Report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YES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223249"/>
                  </a:ext>
                </a:extLst>
              </a:tr>
              <a:tr h="350989">
                <a:tc>
                  <a:txBody>
                    <a:bodyPr/>
                    <a:lstStyle/>
                    <a:p>
                      <a:pPr marL="0" marR="0">
                        <a:spcBef>
                          <a:spcPts val="0"/>
                        </a:spcBef>
                        <a:spcAft>
                          <a:spcPts val="0"/>
                        </a:spcAft>
                      </a:pPr>
                      <a:r>
                        <a:rPr lang="en-CA" sz="1800" dirty="0">
                          <a:effectLst/>
                        </a:rPr>
                        <a:t>Referral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CA" sz="1800" dirty="0">
                          <a:effectLst/>
                        </a:rPr>
                        <a:t>YES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190822"/>
                  </a:ext>
                </a:extLst>
              </a:tr>
            </a:tbl>
          </a:graphicData>
        </a:graphic>
      </p:graphicFrame>
    </p:spTree>
    <p:extLst>
      <p:ext uri="{BB962C8B-B14F-4D97-AF65-F5344CB8AC3E}">
        <p14:creationId xmlns:p14="http://schemas.microsoft.com/office/powerpoint/2010/main" val="129376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Designated Document Provider (DDP) Relationships - Schedule</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xfrm>
            <a:off x="8759825" y="6257132"/>
            <a:ext cx="38417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11</a:t>
            </a:fld>
            <a:endParaRPr lang="en-CA" altLang="en-US">
              <a:latin typeface="Arial" charset="0"/>
            </a:endParaRPr>
          </a:p>
        </p:txBody>
      </p:sp>
      <p:sp>
        <p:nvSpPr>
          <p:cNvPr id="4" name="Rectangle 3">
            <a:extLst>
              <a:ext uri="{FF2B5EF4-FFF2-40B4-BE49-F238E27FC236}">
                <a16:creationId xmlns:a16="http://schemas.microsoft.com/office/drawing/2014/main" id="{3AA1DCC3-AD9A-8748-BCE5-9E7CB5029898}"/>
              </a:ext>
            </a:extLst>
          </p:cNvPr>
          <p:cNvSpPr/>
          <p:nvPr/>
        </p:nvSpPr>
        <p:spPr>
          <a:xfrm>
            <a:off x="4651376" y="2438400"/>
            <a:ext cx="4492624" cy="3962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tx2"/>
              </a:solidFill>
            </a:endParaRPr>
          </a:p>
          <a:p>
            <a:pPr marL="742950" lvl="1" indent="-285750">
              <a:buFont typeface="Arial" panose="020B0604020202020204" pitchFamily="34" charset="0"/>
              <a:buChar char="•"/>
            </a:pPr>
            <a:r>
              <a:rPr lang="en-US" sz="2200" u="sng" dirty="0">
                <a:solidFill>
                  <a:schemeClr val="tx2"/>
                </a:solidFill>
              </a:rPr>
              <a:t>Provider Schedule</a:t>
            </a:r>
          </a:p>
          <a:p>
            <a:pPr marL="1200150" lvl="2" indent="-285750">
              <a:buFont typeface="Arial" panose="020B0604020202020204" pitchFamily="34" charset="0"/>
              <a:buChar char="•"/>
            </a:pPr>
            <a:r>
              <a:rPr lang="en-US" sz="2200" dirty="0">
                <a:solidFill>
                  <a:schemeClr val="tx2"/>
                </a:solidFill>
              </a:rPr>
              <a:t>99% of DDP relationship</a:t>
            </a:r>
          </a:p>
          <a:p>
            <a:pPr marL="1200150" lvl="2" indent="-285750">
              <a:buFont typeface="Arial" panose="020B0604020202020204" pitchFamily="34" charset="0"/>
              <a:buChar char="•"/>
            </a:pPr>
            <a:r>
              <a:rPr lang="en-US" sz="2200" dirty="0">
                <a:solidFill>
                  <a:schemeClr val="tx2"/>
                </a:solidFill>
              </a:rPr>
              <a:t>Available through the portal</a:t>
            </a:r>
          </a:p>
          <a:p>
            <a:pPr marL="742950" lvl="1" indent="-285750">
              <a:buFont typeface="Arial" panose="020B0604020202020204" pitchFamily="34" charset="0"/>
              <a:buChar char="•"/>
            </a:pPr>
            <a:endParaRPr lang="en-US" sz="2200" u="sng" dirty="0">
              <a:solidFill>
                <a:schemeClr val="tx2"/>
              </a:solidFill>
            </a:endParaRPr>
          </a:p>
          <a:p>
            <a:pPr marL="742950" lvl="1" indent="-285750">
              <a:buFont typeface="Arial" panose="020B0604020202020204" pitchFamily="34" charset="0"/>
              <a:buChar char="•"/>
            </a:pPr>
            <a:r>
              <a:rPr lang="en-US" sz="2200" u="sng" dirty="0">
                <a:solidFill>
                  <a:schemeClr val="tx2"/>
                </a:solidFill>
              </a:rPr>
              <a:t>Designator Schedule</a:t>
            </a:r>
          </a:p>
          <a:p>
            <a:pPr marL="1200150" lvl="2" indent="-285750">
              <a:buFont typeface="Arial" panose="020B0604020202020204" pitchFamily="34" charset="0"/>
              <a:buChar char="•"/>
            </a:pPr>
            <a:r>
              <a:rPr lang="en-US" sz="2200" dirty="0">
                <a:solidFill>
                  <a:schemeClr val="tx2"/>
                </a:solidFill>
              </a:rPr>
              <a:t>Currently unavailable through the Portal</a:t>
            </a:r>
          </a:p>
          <a:p>
            <a:pPr marL="1200150" lvl="2" indent="-285750">
              <a:buFont typeface="Arial" panose="020B0604020202020204" pitchFamily="34" charset="0"/>
              <a:buChar char="•"/>
            </a:pPr>
            <a:r>
              <a:rPr lang="en-US" sz="2200" dirty="0">
                <a:solidFill>
                  <a:schemeClr val="tx2"/>
                </a:solidFill>
              </a:rPr>
              <a:t>Contact AESO@</a:t>
            </a:r>
          </a:p>
          <a:p>
            <a:pPr marL="1200150" lvl="2" indent="-285750">
              <a:buFont typeface="Arial" panose="020B0604020202020204" pitchFamily="34" charset="0"/>
              <a:buChar char="•"/>
            </a:pPr>
            <a:r>
              <a:rPr lang="en-US" altLang="en-US" sz="1600" dirty="0">
                <a:latin typeface="Arial" charset="0"/>
                <a:cs typeface="Arial" charset="0"/>
                <a:hlinkClick r:id="rId2"/>
              </a:rPr>
              <a:t>rscompliance@aeso.ca</a:t>
            </a:r>
            <a:r>
              <a:rPr lang="en-US" altLang="en-US" sz="1600" dirty="0">
                <a:latin typeface="Arial" charset="0"/>
                <a:cs typeface="Arial" charset="0"/>
              </a:rPr>
              <a:t>,</a:t>
            </a:r>
          </a:p>
          <a:p>
            <a:pPr marL="1200150" lvl="2" indent="-285750">
              <a:buFont typeface="Arial" panose="020B0604020202020204" pitchFamily="34" charset="0"/>
              <a:buChar char="•"/>
            </a:pPr>
            <a:r>
              <a:rPr lang="en-US" altLang="en-US" sz="1600" dirty="0">
                <a:latin typeface="Arial" charset="0"/>
                <a:cs typeface="Arial" charset="0"/>
                <a:hlinkClick r:id="rId3"/>
              </a:rPr>
              <a:t>arsportal@aeso.ca</a:t>
            </a:r>
            <a:r>
              <a:rPr lang="en-US" altLang="en-US" sz="2400" dirty="0">
                <a:latin typeface="Arial" charset="0"/>
                <a:cs typeface="Arial" charset="0"/>
              </a:rPr>
              <a:t>)</a:t>
            </a:r>
            <a:endParaRPr lang="en-US" altLang="en-US" sz="2400" i="1" dirty="0">
              <a:latin typeface="Arial" charset="0"/>
              <a:cs typeface="Arial" charset="0"/>
            </a:endParaRPr>
          </a:p>
          <a:p>
            <a:pPr marL="1200150" lvl="2" indent="-285750">
              <a:buFont typeface="Arial" panose="020B0604020202020204" pitchFamily="34" charset="0"/>
              <a:buChar char="•"/>
            </a:pPr>
            <a:endParaRPr lang="en-US" sz="2200" dirty="0">
              <a:solidFill>
                <a:schemeClr val="tx2"/>
              </a:solidFill>
            </a:endParaRPr>
          </a:p>
          <a:p>
            <a:pPr marL="285750" indent="-285750">
              <a:buFont typeface="Arial" panose="020B0604020202020204" pitchFamily="34" charset="0"/>
              <a:buChar char="•"/>
            </a:pPr>
            <a:endParaRPr lang="en-US" sz="2400" dirty="0">
              <a:solidFill>
                <a:schemeClr val="tx2"/>
              </a:solidFill>
            </a:endParaRPr>
          </a:p>
        </p:txBody>
      </p:sp>
      <p:pic>
        <p:nvPicPr>
          <p:cNvPr id="4098" name="Picture 2" descr="School and work schedule template for your day-to-day life">
            <a:extLst>
              <a:ext uri="{FF2B5EF4-FFF2-40B4-BE49-F238E27FC236}">
                <a16:creationId xmlns:a16="http://schemas.microsoft.com/office/drawing/2014/main" id="{A4A41EFD-3342-BC9F-3BD1-34ED4D812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51" y="2938462"/>
            <a:ext cx="4822308" cy="2962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E3BEF2-7B79-868D-4FF1-812B13F917CB}"/>
              </a:ext>
            </a:extLst>
          </p:cNvPr>
          <p:cNvSpPr txBox="1"/>
          <p:nvPr/>
        </p:nvSpPr>
        <p:spPr>
          <a:xfrm>
            <a:off x="262813" y="1234566"/>
            <a:ext cx="8618374" cy="830997"/>
          </a:xfrm>
          <a:prstGeom prst="rect">
            <a:avLst/>
          </a:prstGeom>
          <a:noFill/>
        </p:spPr>
        <p:txBody>
          <a:bodyPr wrap="square">
            <a:spAutoFit/>
          </a:bodyPr>
          <a:lstStyle/>
          <a:p>
            <a:pPr algn="ctr"/>
            <a:r>
              <a:rPr lang="en-US" sz="2800" b="1" dirty="0">
                <a:solidFill>
                  <a:schemeClr val="tx2"/>
                </a:solidFill>
              </a:rPr>
              <a:t>There are two types of DDP schedules.</a:t>
            </a:r>
          </a:p>
          <a:p>
            <a:pPr algn="ctr"/>
            <a:r>
              <a:rPr lang="en-US" sz="2000" b="1" i="1" dirty="0">
                <a:solidFill>
                  <a:schemeClr val="tx2"/>
                </a:solidFill>
              </a:rPr>
              <a:t>(The difference is in the </a:t>
            </a:r>
            <a:r>
              <a:rPr lang="en-US" sz="2000" b="1" i="1" u="sng" dirty="0">
                <a:solidFill>
                  <a:schemeClr val="tx2"/>
                </a:solidFill>
              </a:rPr>
              <a:t>timing</a:t>
            </a:r>
            <a:r>
              <a:rPr lang="en-US" sz="2000" b="1" i="1" dirty="0">
                <a:solidFill>
                  <a:schemeClr val="tx2"/>
                </a:solidFill>
              </a:rPr>
              <a:t> of compliance monitoring activities.)</a:t>
            </a:r>
          </a:p>
        </p:txBody>
      </p:sp>
    </p:spTree>
    <p:extLst>
      <p:ext uri="{BB962C8B-B14F-4D97-AF65-F5344CB8AC3E}">
        <p14:creationId xmlns:p14="http://schemas.microsoft.com/office/powerpoint/2010/main" val="344729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Document Provider (DDP) Relationships - Scope</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xfrm>
            <a:off x="8759825" y="6257132"/>
            <a:ext cx="38417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12</a:t>
            </a:fld>
            <a:endParaRPr lang="en-CA" altLang="en-US">
              <a:latin typeface="Arial" charset="0"/>
            </a:endParaRPr>
          </a:p>
        </p:txBody>
      </p:sp>
      <p:pic>
        <p:nvPicPr>
          <p:cNvPr id="7172" name="Picture 4">
            <a:extLst>
              <a:ext uri="{FF2B5EF4-FFF2-40B4-BE49-F238E27FC236}">
                <a16:creationId xmlns:a16="http://schemas.microsoft.com/office/drawing/2014/main" id="{878EDFB9-078E-AA67-93FA-D8268859D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5330396"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5CACB6-DFE4-8171-42AF-6EE9A7384957}"/>
              </a:ext>
            </a:extLst>
          </p:cNvPr>
          <p:cNvSpPr/>
          <p:nvPr/>
        </p:nvSpPr>
        <p:spPr>
          <a:xfrm>
            <a:off x="5260975" y="2600325"/>
            <a:ext cx="3730625" cy="22288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tx2"/>
              </a:solidFill>
            </a:endParaRPr>
          </a:p>
          <a:p>
            <a:pPr marL="742950" lvl="1" indent="-285750">
              <a:buFont typeface="Arial" panose="020B0604020202020204" pitchFamily="34" charset="0"/>
              <a:buChar char="•"/>
            </a:pPr>
            <a:r>
              <a:rPr lang="en-US" sz="2200" dirty="0">
                <a:solidFill>
                  <a:schemeClr val="tx2"/>
                </a:solidFill>
              </a:rPr>
              <a:t>DDP can be established for all, or certain facilities owned / operated under a functional entity</a:t>
            </a:r>
            <a:endParaRPr lang="en-US" altLang="en-US" sz="2400" i="1" dirty="0">
              <a:latin typeface="Arial" charset="0"/>
              <a:cs typeface="Arial" charset="0"/>
            </a:endParaRPr>
          </a:p>
          <a:p>
            <a:pPr marL="1200150" lvl="2" indent="-285750">
              <a:buFont typeface="Arial" panose="020B0604020202020204" pitchFamily="34" charset="0"/>
              <a:buChar char="•"/>
            </a:pPr>
            <a:endParaRPr lang="en-US" sz="2200" dirty="0">
              <a:solidFill>
                <a:schemeClr val="tx2"/>
              </a:solidFill>
            </a:endParaRPr>
          </a:p>
          <a:p>
            <a:pPr marL="285750" indent="-285750">
              <a:buFont typeface="Arial" panose="020B0604020202020204" pitchFamily="34" charset="0"/>
              <a:buChar char="•"/>
            </a:pPr>
            <a:endParaRPr lang="en-US" sz="2400" dirty="0">
              <a:solidFill>
                <a:schemeClr val="tx2"/>
              </a:solidFill>
            </a:endParaRPr>
          </a:p>
        </p:txBody>
      </p:sp>
    </p:spTree>
    <p:extLst>
      <p:ext uri="{BB962C8B-B14F-4D97-AF65-F5344CB8AC3E}">
        <p14:creationId xmlns:p14="http://schemas.microsoft.com/office/powerpoint/2010/main" val="426057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EF094-202B-5C5A-0FA2-45410C7453EB}"/>
              </a:ext>
            </a:extLst>
          </p:cNvPr>
          <p:cNvSpPr/>
          <p:nvPr/>
        </p:nvSpPr>
        <p:spPr>
          <a:xfrm>
            <a:off x="228600" y="3581400"/>
            <a:ext cx="40386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a:t>Creation / Acceptance</a:t>
            </a:r>
          </a:p>
        </p:txBody>
      </p:sp>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Document Provider (DDP) Relationships - Life Cycle</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xfrm>
            <a:off x="8759825" y="6257132"/>
            <a:ext cx="38417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13</a:t>
            </a:fld>
            <a:endParaRPr lang="en-CA" altLang="en-US">
              <a:latin typeface="Arial" charset="0"/>
            </a:endParaRPr>
          </a:p>
        </p:txBody>
      </p:sp>
      <p:sp>
        <p:nvSpPr>
          <p:cNvPr id="7" name="TextBox 6">
            <a:extLst>
              <a:ext uri="{FF2B5EF4-FFF2-40B4-BE49-F238E27FC236}">
                <a16:creationId xmlns:a16="http://schemas.microsoft.com/office/drawing/2014/main" id="{A1E3BEF2-7B79-868D-4FF1-812B13F917CB}"/>
              </a:ext>
            </a:extLst>
          </p:cNvPr>
          <p:cNvSpPr txBox="1"/>
          <p:nvPr/>
        </p:nvSpPr>
        <p:spPr>
          <a:xfrm>
            <a:off x="262813" y="1405196"/>
            <a:ext cx="8618374" cy="523220"/>
          </a:xfrm>
          <a:prstGeom prst="rect">
            <a:avLst/>
          </a:prstGeom>
          <a:noFill/>
        </p:spPr>
        <p:txBody>
          <a:bodyPr wrap="square">
            <a:spAutoFit/>
          </a:bodyPr>
          <a:lstStyle/>
          <a:p>
            <a:pPr algn="ctr"/>
            <a:r>
              <a:rPr lang="en-US" sz="2800" b="1" dirty="0">
                <a:solidFill>
                  <a:schemeClr val="tx2"/>
                </a:solidFill>
              </a:rPr>
              <a:t>There are two stages of any DDP relationship.</a:t>
            </a:r>
          </a:p>
        </p:txBody>
      </p:sp>
      <p:pic>
        <p:nvPicPr>
          <p:cNvPr id="6148" name="Picture 4">
            <a:extLst>
              <a:ext uri="{FF2B5EF4-FFF2-40B4-BE49-F238E27FC236}">
                <a16:creationId xmlns:a16="http://schemas.microsoft.com/office/drawing/2014/main" id="{A568B9B8-3B1E-A18B-2056-03F14F45C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26" y="2923382"/>
            <a:ext cx="8728786" cy="5216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65D373-9948-C328-786F-6A99FDFE1C1F}"/>
              </a:ext>
            </a:extLst>
          </p:cNvPr>
          <p:cNvSpPr/>
          <p:nvPr/>
        </p:nvSpPr>
        <p:spPr>
          <a:xfrm>
            <a:off x="4800600" y="3581400"/>
            <a:ext cx="40386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t>Termination</a:t>
            </a:r>
          </a:p>
        </p:txBody>
      </p:sp>
      <p:sp>
        <p:nvSpPr>
          <p:cNvPr id="5" name="Rectangle 4">
            <a:extLst>
              <a:ext uri="{FF2B5EF4-FFF2-40B4-BE49-F238E27FC236}">
                <a16:creationId xmlns:a16="http://schemas.microsoft.com/office/drawing/2014/main" id="{5A7BED02-4C5A-CBA9-4E32-A971EE978FF3}"/>
              </a:ext>
            </a:extLst>
          </p:cNvPr>
          <p:cNvSpPr/>
          <p:nvPr/>
        </p:nvSpPr>
        <p:spPr>
          <a:xfrm>
            <a:off x="275513" y="2306494"/>
            <a:ext cx="4038600" cy="5232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a:t>Stage 1</a:t>
            </a:r>
          </a:p>
        </p:txBody>
      </p:sp>
      <p:sp>
        <p:nvSpPr>
          <p:cNvPr id="6" name="Rectangle 5">
            <a:extLst>
              <a:ext uri="{FF2B5EF4-FFF2-40B4-BE49-F238E27FC236}">
                <a16:creationId xmlns:a16="http://schemas.microsoft.com/office/drawing/2014/main" id="{67577BEF-9E8F-BF14-8C6F-A9F7D8C0538B}"/>
              </a:ext>
            </a:extLst>
          </p:cNvPr>
          <p:cNvSpPr/>
          <p:nvPr/>
        </p:nvSpPr>
        <p:spPr>
          <a:xfrm>
            <a:off x="4800600" y="2306494"/>
            <a:ext cx="4038600" cy="52322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t>Stage 2</a:t>
            </a:r>
          </a:p>
        </p:txBody>
      </p:sp>
      <p:sp>
        <p:nvSpPr>
          <p:cNvPr id="8" name="Rectangle 7">
            <a:extLst>
              <a:ext uri="{FF2B5EF4-FFF2-40B4-BE49-F238E27FC236}">
                <a16:creationId xmlns:a16="http://schemas.microsoft.com/office/drawing/2014/main" id="{EE542622-5A17-66CA-BF61-891117E7B98A}"/>
              </a:ext>
            </a:extLst>
          </p:cNvPr>
          <p:cNvSpPr/>
          <p:nvPr/>
        </p:nvSpPr>
        <p:spPr>
          <a:xfrm>
            <a:off x="4800600" y="4516436"/>
            <a:ext cx="4080587" cy="15033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buFont typeface="Arial" panose="020B0604020202020204" pitchFamily="34" charset="0"/>
              <a:buChar char="•"/>
            </a:pPr>
            <a:r>
              <a:rPr lang="en-US" sz="2400" dirty="0"/>
              <a:t>Can be triggered manually or by expiry</a:t>
            </a:r>
          </a:p>
          <a:p>
            <a:pPr marL="342900" indent="-342900">
              <a:buFont typeface="Arial" panose="020B0604020202020204" pitchFamily="34" charset="0"/>
              <a:buChar char="•"/>
            </a:pPr>
            <a:r>
              <a:rPr lang="en-US" sz="2400" dirty="0"/>
              <a:t>Default expiry date is set as 12/31/2999</a:t>
            </a:r>
          </a:p>
        </p:txBody>
      </p:sp>
      <p:sp>
        <p:nvSpPr>
          <p:cNvPr id="9" name="Rectangle 8">
            <a:extLst>
              <a:ext uri="{FF2B5EF4-FFF2-40B4-BE49-F238E27FC236}">
                <a16:creationId xmlns:a16="http://schemas.microsoft.com/office/drawing/2014/main" id="{A3175FA7-8A1A-B98E-106E-B01910D6F0D9}"/>
              </a:ext>
            </a:extLst>
          </p:cNvPr>
          <p:cNvSpPr/>
          <p:nvPr/>
        </p:nvSpPr>
        <p:spPr>
          <a:xfrm>
            <a:off x="262814" y="4516437"/>
            <a:ext cx="4080587" cy="150336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342900" indent="-342900">
              <a:buFont typeface="Arial" panose="020B0604020202020204" pitchFamily="34" charset="0"/>
              <a:buChar char="•"/>
            </a:pPr>
            <a:r>
              <a:rPr lang="en-US" sz="2400" dirty="0"/>
              <a:t>Can be started by either provider or designator</a:t>
            </a:r>
          </a:p>
        </p:txBody>
      </p:sp>
    </p:spTree>
    <p:extLst>
      <p:ext uri="{BB962C8B-B14F-4D97-AF65-F5344CB8AC3E}">
        <p14:creationId xmlns:p14="http://schemas.microsoft.com/office/powerpoint/2010/main" val="121485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bwMode="auto">
          <a:xfrm>
            <a:off x="273215" y="3352800"/>
            <a:ext cx="5715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latin typeface="Arial" charset="0"/>
                <a:cs typeface="Arial" charset="0"/>
              </a:rPr>
              <a:t>Questions before the Demo?</a:t>
            </a:r>
          </a:p>
        </p:txBody>
      </p:sp>
      <p:sp>
        <p:nvSpPr>
          <p:cNvPr id="25604" name="AutoShape 6" descr="Image result for twitter symbol white"/>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5605" name="AutoShape 8" descr="Image result for twitter symbol white"/>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extLst>
      <p:ext uri="{BB962C8B-B14F-4D97-AF65-F5344CB8AC3E}">
        <p14:creationId xmlns:p14="http://schemas.microsoft.com/office/powerpoint/2010/main" val="219560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bwMode="auto">
          <a:xfrm>
            <a:off x="296863" y="2667000"/>
            <a:ext cx="5715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u="sng" dirty="0">
                <a:latin typeface="Arial" charset="0"/>
                <a:cs typeface="Arial" charset="0"/>
              </a:rPr>
              <a:t>DEMO</a:t>
            </a:r>
            <a:br>
              <a:rPr lang="en-US" altLang="en-US" dirty="0">
                <a:latin typeface="Arial" charset="0"/>
                <a:cs typeface="Arial" charset="0"/>
              </a:rPr>
            </a:br>
            <a:br>
              <a:rPr lang="en-US" altLang="en-US" dirty="0">
                <a:latin typeface="Arial" charset="0"/>
                <a:cs typeface="Arial" charset="0"/>
              </a:rPr>
            </a:br>
            <a:r>
              <a:rPr lang="en-US" altLang="en-US" b="0" dirty="0">
                <a:latin typeface="Arial" charset="0"/>
                <a:cs typeface="Arial" charset="0"/>
              </a:rPr>
              <a:t>- </a:t>
            </a:r>
            <a:r>
              <a:rPr lang="en-US" sz="2400" b="0" dirty="0">
                <a:latin typeface="+mn-lt"/>
                <a:ea typeface="Calibri" panose="020F0502020204030204" pitchFamily="34" charset="0"/>
                <a:cs typeface="Arial" charset="0"/>
              </a:rPr>
              <a:t>MP Registration Update</a:t>
            </a:r>
            <a:br>
              <a:rPr lang="en-US" sz="2400" b="0" dirty="0">
                <a:latin typeface="+mn-lt"/>
                <a:ea typeface="Calibri" panose="020F0502020204030204" pitchFamily="34" charset="0"/>
                <a:cs typeface="Arial" charset="0"/>
              </a:rPr>
            </a:br>
            <a:r>
              <a:rPr lang="en-US" sz="2400" b="0" dirty="0">
                <a:latin typeface="+mn-lt"/>
                <a:ea typeface="Calibri" panose="020F0502020204030204" pitchFamily="34" charset="0"/>
                <a:cs typeface="Arial" charset="0"/>
              </a:rPr>
              <a:t>- Establishing New DDP Relationship</a:t>
            </a:r>
            <a:br>
              <a:rPr lang="en-US" sz="2400" b="0" i="1" dirty="0">
                <a:latin typeface="+mn-lt"/>
                <a:ea typeface="Calibri" panose="020F0502020204030204" pitchFamily="34" charset="0"/>
                <a:cs typeface="Arial" charset="0"/>
              </a:rPr>
            </a:br>
            <a:r>
              <a:rPr lang="en-US" sz="2400" b="0" i="1" dirty="0">
                <a:latin typeface="+mn-lt"/>
                <a:ea typeface="Calibri" panose="020F0502020204030204" pitchFamily="34" charset="0"/>
                <a:cs typeface="Arial" charset="0"/>
              </a:rPr>
              <a:t>- </a:t>
            </a:r>
            <a:r>
              <a:rPr lang="en-US" sz="2400" b="0" dirty="0">
                <a:latin typeface="+mn-lt"/>
                <a:ea typeface="Calibri" panose="020F0502020204030204" pitchFamily="34" charset="0"/>
                <a:cs typeface="Arial" charset="0"/>
              </a:rPr>
              <a:t>Terminating DDP Relationship</a:t>
            </a:r>
            <a:endParaRPr lang="en-US" altLang="en-US" b="0" dirty="0">
              <a:latin typeface="Arial" charset="0"/>
              <a:cs typeface="Arial" charset="0"/>
            </a:endParaRPr>
          </a:p>
        </p:txBody>
      </p:sp>
      <p:sp>
        <p:nvSpPr>
          <p:cNvPr id="25604" name="AutoShape 6" descr="Image result for twitter symbol white"/>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5605" name="AutoShape 8" descr="Image result for twitter symbol white"/>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extLst>
      <p:ext uri="{BB962C8B-B14F-4D97-AF65-F5344CB8AC3E}">
        <p14:creationId xmlns:p14="http://schemas.microsoft.com/office/powerpoint/2010/main" val="108552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latin typeface="Arial" charset="0"/>
                <a:cs typeface="Arial" charset="0"/>
              </a:rPr>
              <a:t>Useful Link</a:t>
            </a:r>
          </a:p>
        </p:txBody>
      </p:sp>
      <p:sp>
        <p:nvSpPr>
          <p:cNvPr id="245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95DF5DB-051F-454E-9933-27EFDC6F07E2}" type="slidenum">
              <a:rPr lang="en-CA" altLang="en-US" smtClean="0">
                <a:latin typeface="Arial" charset="0"/>
              </a:rPr>
              <a:pPr eaLnBrk="1" fontAlgn="base" hangingPunct="1">
                <a:spcBef>
                  <a:spcPct val="0"/>
                </a:spcBef>
                <a:spcAft>
                  <a:spcPct val="0"/>
                </a:spcAft>
              </a:pPr>
              <a:t>16</a:t>
            </a:fld>
            <a:endParaRPr lang="en-CA" altLang="en-US">
              <a:latin typeface="Arial" charset="0"/>
            </a:endParaRPr>
          </a:p>
        </p:txBody>
      </p:sp>
      <p:pic>
        <p:nvPicPr>
          <p:cNvPr id="2050" name="Picture 2" descr="T:\Intranet Data\Corporate Communications\Brand_and_Design\_Assets_Brand_and_Design\_Stock_Photo_and_Illustrations\Computer Graphic_Up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44161"/>
            <a:ext cx="7696200" cy="33075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bwMode="auto">
          <a:xfrm>
            <a:off x="723901" y="4462397"/>
            <a:ext cx="7696200" cy="1024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800"/>
              </a:spcBef>
              <a:spcAft>
                <a:spcPct val="0"/>
              </a:spcAft>
              <a:buFont typeface="Arial" charset="0"/>
              <a:buChar char="–"/>
              <a:defRPr sz="2200" kern="1200">
                <a:solidFill>
                  <a:schemeClr val="tx2"/>
                </a:solidFill>
                <a:latin typeface="Arial" panose="020B0604020202020204" pitchFamily="34" charset="0"/>
                <a:ea typeface="+mn-ea"/>
                <a:cs typeface="Arial" panose="020B0604020202020204" pitchFamily="34" charset="0"/>
              </a:defRPr>
            </a:lvl2pPr>
            <a:lvl3pPr marL="109728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228600" algn="l" rtl="0" eaLnBrk="0" fontAlgn="base" hangingPunct="0">
              <a:spcBef>
                <a:spcPct val="20000"/>
              </a:spcBef>
              <a:spcAft>
                <a:spcPct val="0"/>
              </a:spcAft>
              <a:buFont typeface="Arial" charset="0"/>
              <a:buChar char="–"/>
              <a:defRPr sz="1800" i="1" kern="1200">
                <a:solidFill>
                  <a:schemeClr val="tx1"/>
                </a:solidFill>
                <a:latin typeface="Arial" panose="020B0604020202020204" pitchFamily="34" charset="0"/>
                <a:ea typeface="+mn-ea"/>
                <a:cs typeface="Arial" panose="020B0604020202020204" pitchFamily="34" charset="0"/>
              </a:defRPr>
            </a:lvl4pPr>
            <a:lvl5pPr marL="1828800" indent="-228600" algn="l" rtl="0" eaLnBrk="0" fontAlgn="base" hangingPunct="0">
              <a:spcBef>
                <a:spcPct val="20000"/>
              </a:spcBef>
              <a:spcAft>
                <a:spcPct val="0"/>
              </a:spcAft>
              <a:buFont typeface="Arial" panose="020B0604020202020204" pitchFamily="34" charset="0"/>
              <a:buChar char="•"/>
              <a:defRPr sz="18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defTabSz="841375" eaLnBrk="1" hangingPunct="1"/>
            <a:r>
              <a:rPr lang="en-US" altLang="en-US" sz="1800" b="1" i="1" dirty="0">
                <a:latin typeface="Arial" charset="0"/>
                <a:cs typeface="Arial" charset="0"/>
              </a:rPr>
              <a:t>ARS Compliance Portal Guide: </a:t>
            </a:r>
            <a:r>
              <a:rPr lang="en-US" altLang="en-US" sz="1800" b="1" i="1" dirty="0">
                <a:latin typeface="Arial" charset="0"/>
                <a:cs typeface="Arial" charset="0"/>
                <a:hlinkClick r:id="rId3"/>
              </a:rPr>
              <a:t>https://www.aeso.ca/assets/Uploads/ars-compliance/ARS-Compliance-Portal-Guide.pdf</a:t>
            </a:r>
            <a:r>
              <a:rPr lang="en-US" altLang="en-US" sz="1800" b="1" i="1" dirty="0">
                <a:latin typeface="Arial" charset="0"/>
                <a:cs typeface="Arial" charset="0"/>
              </a:rPr>
              <a:t> </a:t>
            </a:r>
            <a:endParaRPr lang="en-US" altLang="en-US" sz="1800" dirty="0">
              <a:latin typeface="Arial" charset="0"/>
              <a:cs typeface="Arial" charset="0"/>
            </a:endParaRPr>
          </a:p>
        </p:txBody>
      </p:sp>
    </p:spTree>
    <p:extLst>
      <p:ext uri="{BB962C8B-B14F-4D97-AF65-F5344CB8AC3E}">
        <p14:creationId xmlns:p14="http://schemas.microsoft.com/office/powerpoint/2010/main" val="324198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latin typeface="Arial" charset="0"/>
                <a:cs typeface="Arial" charset="0"/>
              </a:rPr>
              <a:t>Contact the AESO</a:t>
            </a:r>
          </a:p>
        </p:txBody>
      </p:sp>
      <p:sp>
        <p:nvSpPr>
          <p:cNvPr id="245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95DF5DB-051F-454E-9933-27EFDC6F07E2}" type="slidenum">
              <a:rPr lang="en-CA" altLang="en-US" smtClean="0">
                <a:latin typeface="Arial" charset="0"/>
              </a:rPr>
              <a:pPr eaLnBrk="1" fontAlgn="base" hangingPunct="1">
                <a:spcBef>
                  <a:spcPct val="0"/>
                </a:spcBef>
                <a:spcAft>
                  <a:spcPct val="0"/>
                </a:spcAft>
              </a:pPr>
              <a:t>17</a:t>
            </a:fld>
            <a:endParaRPr lang="en-CA" altLang="en-US">
              <a:latin typeface="Arial" charset="0"/>
            </a:endParaRPr>
          </a:p>
        </p:txBody>
      </p:sp>
      <p:pic>
        <p:nvPicPr>
          <p:cNvPr id="2050" name="Picture 2" descr="T:\Intranet Data\Corporate Communications\Brand_and_Design\_Assets_Brand_and_Design\_Stock_Photo_and_Illustrations\Computer Graphic_Up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44161"/>
            <a:ext cx="7696200" cy="33075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bwMode="auto">
          <a:xfrm>
            <a:off x="723901" y="4462397"/>
            <a:ext cx="7696200" cy="2243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800"/>
              </a:spcBef>
              <a:spcAft>
                <a:spcPct val="0"/>
              </a:spcAft>
              <a:buFont typeface="Arial" charset="0"/>
              <a:buChar char="–"/>
              <a:defRPr sz="2200" kern="1200">
                <a:solidFill>
                  <a:schemeClr val="tx2"/>
                </a:solidFill>
                <a:latin typeface="Arial" panose="020B0604020202020204" pitchFamily="34" charset="0"/>
                <a:ea typeface="+mn-ea"/>
                <a:cs typeface="Arial" panose="020B0604020202020204" pitchFamily="34" charset="0"/>
              </a:defRPr>
            </a:lvl2pPr>
            <a:lvl3pPr marL="109728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228600" algn="l" rtl="0" eaLnBrk="0" fontAlgn="base" hangingPunct="0">
              <a:spcBef>
                <a:spcPct val="20000"/>
              </a:spcBef>
              <a:spcAft>
                <a:spcPct val="0"/>
              </a:spcAft>
              <a:buFont typeface="Arial" charset="0"/>
              <a:buChar char="–"/>
              <a:defRPr sz="1800" i="1" kern="1200">
                <a:solidFill>
                  <a:schemeClr val="tx1"/>
                </a:solidFill>
                <a:latin typeface="Arial" panose="020B0604020202020204" pitchFamily="34" charset="0"/>
                <a:ea typeface="+mn-ea"/>
                <a:cs typeface="Arial" panose="020B0604020202020204" pitchFamily="34" charset="0"/>
              </a:defRPr>
            </a:lvl4pPr>
            <a:lvl5pPr marL="1828800" indent="-228600" algn="l" rtl="0" eaLnBrk="0" fontAlgn="base" hangingPunct="0">
              <a:spcBef>
                <a:spcPct val="20000"/>
              </a:spcBef>
              <a:spcAft>
                <a:spcPct val="0"/>
              </a:spcAft>
              <a:buFont typeface="Arial" panose="020B0604020202020204" pitchFamily="34" charset="0"/>
              <a:buChar char="•"/>
              <a:defRPr sz="18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defTabSz="841375" eaLnBrk="1" hangingPunct="1"/>
            <a:r>
              <a:rPr lang="en-US" altLang="en-US" sz="1800" b="1" i="1" dirty="0">
                <a:latin typeface="Arial" charset="0"/>
                <a:cs typeface="Arial" charset="0"/>
              </a:rPr>
              <a:t>Twitter: </a:t>
            </a:r>
            <a:r>
              <a:rPr lang="en-US" altLang="en-US" sz="1800" i="1" dirty="0">
                <a:latin typeface="Arial" charset="0"/>
                <a:cs typeface="Arial" charset="0"/>
              </a:rPr>
              <a:t>@</a:t>
            </a:r>
            <a:r>
              <a:rPr lang="en-US" altLang="en-US" sz="1800" i="1" dirty="0" err="1">
                <a:latin typeface="Arial" charset="0"/>
                <a:cs typeface="Arial" charset="0"/>
              </a:rPr>
              <a:t>theAESO</a:t>
            </a:r>
            <a:endParaRPr lang="en-US" altLang="en-US" sz="1800" i="1" dirty="0">
              <a:latin typeface="Arial" charset="0"/>
              <a:cs typeface="Arial" charset="0"/>
            </a:endParaRPr>
          </a:p>
          <a:p>
            <a:pPr lvl="1" defTabSz="841375" eaLnBrk="1" hangingPunct="1"/>
            <a:r>
              <a:rPr lang="en-US" altLang="en-US" sz="1800" b="1" i="1" dirty="0">
                <a:latin typeface="Arial" charset="0"/>
                <a:cs typeface="Arial" charset="0"/>
              </a:rPr>
              <a:t>Email: 	</a:t>
            </a:r>
          </a:p>
          <a:p>
            <a:pPr lvl="3" defTabSz="841375" eaLnBrk="1" hangingPunct="1"/>
            <a:r>
              <a:rPr lang="en-US" altLang="en-US" sz="1400" i="1" dirty="0">
                <a:latin typeface="Arial" charset="0"/>
                <a:cs typeface="Arial" charset="0"/>
                <a:hlinkClick r:id="rId3"/>
              </a:rPr>
              <a:t>info@aeso.ca</a:t>
            </a:r>
            <a:r>
              <a:rPr lang="en-US" altLang="en-US" sz="1400" i="1" dirty="0">
                <a:latin typeface="Arial" charset="0"/>
                <a:cs typeface="Arial" charset="0"/>
              </a:rPr>
              <a:t>, </a:t>
            </a:r>
          </a:p>
          <a:p>
            <a:pPr lvl="3" defTabSz="841375" eaLnBrk="1" hangingPunct="1"/>
            <a:r>
              <a:rPr lang="en-US" altLang="en-US" sz="1400" dirty="0">
                <a:latin typeface="Arial" charset="0"/>
                <a:cs typeface="Arial" charset="0"/>
                <a:hlinkClick r:id="rId4"/>
              </a:rPr>
              <a:t>rscompliance@aeso.ca</a:t>
            </a:r>
            <a:r>
              <a:rPr lang="en-US" altLang="en-US" sz="1400" dirty="0">
                <a:latin typeface="Arial" charset="0"/>
                <a:cs typeface="Arial" charset="0"/>
              </a:rPr>
              <a:t>,</a:t>
            </a:r>
          </a:p>
          <a:p>
            <a:pPr lvl="3" defTabSz="841375" eaLnBrk="1" hangingPunct="1"/>
            <a:r>
              <a:rPr lang="en-US" altLang="en-US" sz="1400" dirty="0">
                <a:latin typeface="Arial" charset="0"/>
                <a:cs typeface="Arial" charset="0"/>
                <a:hlinkClick r:id="rId5"/>
              </a:rPr>
              <a:t>arsportal@aeso.ca</a:t>
            </a:r>
            <a:r>
              <a:rPr lang="en-US" altLang="en-US" sz="1400" dirty="0">
                <a:latin typeface="Arial" charset="0"/>
                <a:cs typeface="Arial" charset="0"/>
              </a:rPr>
              <a:t> (Best location)</a:t>
            </a:r>
            <a:endParaRPr lang="en-US" altLang="en-US" sz="1400" i="1" dirty="0">
              <a:latin typeface="Arial" charset="0"/>
              <a:cs typeface="Arial" charset="0"/>
            </a:endParaRPr>
          </a:p>
          <a:p>
            <a:pPr lvl="1" defTabSz="841375" eaLnBrk="1" hangingPunct="1"/>
            <a:r>
              <a:rPr lang="en-US" altLang="en-US" sz="1800" b="1" i="1" dirty="0">
                <a:latin typeface="Arial" charset="0"/>
                <a:cs typeface="Arial" charset="0"/>
              </a:rPr>
              <a:t>Website: </a:t>
            </a:r>
            <a:r>
              <a:rPr lang="en-US" altLang="en-US" sz="1800" i="1" dirty="0">
                <a:latin typeface="Arial" charset="0"/>
                <a:cs typeface="Arial" charset="0"/>
              </a:rPr>
              <a:t>www.aeso.ca</a:t>
            </a:r>
          </a:p>
          <a:p>
            <a:pPr lvl="1" defTabSz="841375" eaLnBrk="1" hangingPunct="1"/>
            <a:r>
              <a:rPr lang="en-US" altLang="en-US" sz="1800" dirty="0">
                <a:latin typeface="Arial" charset="0"/>
                <a:cs typeface="Arial" charset="0"/>
              </a:rPr>
              <a:t>Subscribe to our stakeholder newsletter </a:t>
            </a:r>
          </a:p>
        </p:txBody>
      </p:sp>
    </p:spTree>
    <p:extLst>
      <p:ext uri="{BB962C8B-B14F-4D97-AF65-F5344CB8AC3E}">
        <p14:creationId xmlns:p14="http://schemas.microsoft.com/office/powerpoint/2010/main" val="387475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bwMode="auto">
          <a:xfrm>
            <a:off x="273215" y="3352800"/>
            <a:ext cx="5715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latin typeface="Arial" charset="0"/>
                <a:cs typeface="Arial" charset="0"/>
              </a:rPr>
              <a:t>Questions and Feedbacks</a:t>
            </a:r>
          </a:p>
        </p:txBody>
      </p:sp>
      <p:sp>
        <p:nvSpPr>
          <p:cNvPr id="25604" name="AutoShape 6" descr="Image result for twitter symbol white"/>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5605" name="AutoShape 8" descr="Image result for twitter symbol white"/>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Plan to Finish &amp; Covid-19 – Axanar">
            <a:extLst>
              <a:ext uri="{FF2B5EF4-FFF2-40B4-BE49-F238E27FC236}">
                <a16:creationId xmlns:a16="http://schemas.microsoft.com/office/drawing/2014/main" id="{2727B2B7-9917-A678-CCF5-8CC4162FE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231" y="1063552"/>
            <a:ext cx="4572000" cy="1739348"/>
          </a:xfrm>
          <a:prstGeom prst="rect">
            <a:avLst/>
          </a:prstGeom>
          <a:noFill/>
          <a:extLst>
            <a:ext uri="{909E8E84-426E-40DD-AFC4-6F175D3DCCD1}">
              <a14:hiddenFill xmlns:a14="http://schemas.microsoft.com/office/drawing/2010/main">
                <a:solidFill>
                  <a:srgbClr val="FFFFFF"/>
                </a:solidFill>
              </a14:hiddenFill>
            </a:ext>
          </a:extLst>
        </p:spPr>
      </p:pic>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latin typeface="Arial" charset="0"/>
                <a:cs typeface="Arial" charset="0"/>
              </a:rPr>
              <a:t>The Plan</a:t>
            </a: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2</a:t>
            </a:fld>
            <a:endParaRPr lang="en-CA" altLang="en-US">
              <a:latin typeface="Arial" charset="0"/>
            </a:endParaRPr>
          </a:p>
        </p:txBody>
      </p:sp>
      <p:sp>
        <p:nvSpPr>
          <p:cNvPr id="6" name="Text Box 3">
            <a:extLst>
              <a:ext uri="{FF2B5EF4-FFF2-40B4-BE49-F238E27FC236}">
                <a16:creationId xmlns:a16="http://schemas.microsoft.com/office/drawing/2014/main" id="{8A2EC916-255D-4713-EA2D-F125B44F06A0}"/>
              </a:ext>
            </a:extLst>
          </p:cNvPr>
          <p:cNvSpPr txBox="1">
            <a:spLocks noChangeArrowheads="1"/>
          </p:cNvSpPr>
          <p:nvPr/>
        </p:nvSpPr>
        <p:spPr bwMode="auto">
          <a:xfrm>
            <a:off x="323850" y="2895600"/>
            <a:ext cx="8640763" cy="375487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defTabSz="123825" eaLnBrk="0" hangingPunct="0">
              <a:defRPr>
                <a:solidFill>
                  <a:srgbClr val="000000"/>
                </a:solidFill>
                <a:latin typeface="Arial" charset="0"/>
                <a:cs typeface="Arial" charset="0"/>
              </a:defRPr>
            </a:lvl1pPr>
            <a:lvl2pPr marL="742950" indent="-285750" defTabSz="123825" eaLnBrk="0" hangingPunct="0">
              <a:defRPr>
                <a:solidFill>
                  <a:srgbClr val="000000"/>
                </a:solidFill>
                <a:latin typeface="Arial" charset="0"/>
                <a:cs typeface="Arial" charset="0"/>
              </a:defRPr>
            </a:lvl2pPr>
            <a:lvl3pPr marL="1143000" indent="-228600" defTabSz="123825" eaLnBrk="0" hangingPunct="0">
              <a:defRPr>
                <a:solidFill>
                  <a:srgbClr val="000000"/>
                </a:solidFill>
                <a:latin typeface="Arial" charset="0"/>
                <a:cs typeface="Arial" charset="0"/>
              </a:defRPr>
            </a:lvl3pPr>
            <a:lvl4pPr marL="1600200" indent="-228600" defTabSz="123825" eaLnBrk="0" hangingPunct="0">
              <a:defRPr>
                <a:solidFill>
                  <a:srgbClr val="000000"/>
                </a:solidFill>
                <a:latin typeface="Arial" charset="0"/>
                <a:cs typeface="Arial" charset="0"/>
              </a:defRPr>
            </a:lvl4pPr>
            <a:lvl5pPr marL="2057400" indent="-228600" defTabSz="123825" eaLnBrk="0" hangingPunct="0">
              <a:defRPr>
                <a:solidFill>
                  <a:srgbClr val="000000"/>
                </a:solidFill>
                <a:latin typeface="Arial" charset="0"/>
                <a:cs typeface="Arial" charset="0"/>
              </a:defRPr>
            </a:lvl5pPr>
            <a:lvl6pPr marL="2514600" indent="-228600" algn="ctr" defTabSz="123825" eaLnBrk="0" fontAlgn="base" hangingPunct="0">
              <a:spcBef>
                <a:spcPct val="40000"/>
              </a:spcBef>
              <a:spcAft>
                <a:spcPct val="0"/>
              </a:spcAft>
              <a:buClr>
                <a:schemeClr val="tx1"/>
              </a:buClr>
              <a:buChar char="•"/>
              <a:defRPr>
                <a:solidFill>
                  <a:srgbClr val="000000"/>
                </a:solidFill>
                <a:latin typeface="Arial" charset="0"/>
                <a:cs typeface="Arial" charset="0"/>
              </a:defRPr>
            </a:lvl6pPr>
            <a:lvl7pPr marL="2971800" indent="-228600" algn="ctr" defTabSz="123825" eaLnBrk="0" fontAlgn="base" hangingPunct="0">
              <a:spcBef>
                <a:spcPct val="40000"/>
              </a:spcBef>
              <a:spcAft>
                <a:spcPct val="0"/>
              </a:spcAft>
              <a:buClr>
                <a:schemeClr val="tx1"/>
              </a:buClr>
              <a:buChar char="•"/>
              <a:defRPr>
                <a:solidFill>
                  <a:srgbClr val="000000"/>
                </a:solidFill>
                <a:latin typeface="Arial" charset="0"/>
                <a:cs typeface="Arial" charset="0"/>
              </a:defRPr>
            </a:lvl7pPr>
            <a:lvl8pPr marL="3429000" indent="-228600" algn="ctr" defTabSz="123825" eaLnBrk="0" fontAlgn="base" hangingPunct="0">
              <a:spcBef>
                <a:spcPct val="40000"/>
              </a:spcBef>
              <a:spcAft>
                <a:spcPct val="0"/>
              </a:spcAft>
              <a:buClr>
                <a:schemeClr val="tx1"/>
              </a:buClr>
              <a:buChar char="•"/>
              <a:defRPr>
                <a:solidFill>
                  <a:srgbClr val="000000"/>
                </a:solidFill>
                <a:latin typeface="Arial" charset="0"/>
                <a:cs typeface="Arial" charset="0"/>
              </a:defRPr>
            </a:lvl8pPr>
            <a:lvl9pPr marL="3886200" indent="-228600" algn="ctr" defTabSz="123825" eaLnBrk="0" fontAlgn="base" hangingPunct="0">
              <a:spcBef>
                <a:spcPct val="40000"/>
              </a:spcBef>
              <a:spcAft>
                <a:spcPct val="0"/>
              </a:spcAft>
              <a:buClr>
                <a:schemeClr val="tx1"/>
              </a:buClr>
              <a:buChar char="•"/>
              <a:defRPr>
                <a:solidFill>
                  <a:srgbClr val="000000"/>
                </a:solidFill>
                <a:latin typeface="Arial" charset="0"/>
                <a:cs typeface="Arial" charset="0"/>
              </a:defRPr>
            </a:lvl9pPr>
          </a:lstStyle>
          <a:p>
            <a:pPr marL="342900" marR="0" lvl="0" indent="-342900" algn="ctr" defTabSz="123825" eaLnBrk="1" fontAlgn="auto" latinLnBrk="0" hangingPunct="1">
              <a:lnSpc>
                <a:spcPct val="100000"/>
              </a:lnSpc>
              <a:spcBef>
                <a:spcPts val="0"/>
              </a:spcBef>
              <a:spcAft>
                <a:spcPts val="0"/>
              </a:spcAft>
              <a:buClrTx/>
              <a:buSzTx/>
              <a:buFont typeface="Arial" charset="0"/>
              <a:buNone/>
              <a:tabLst/>
              <a:defRPr/>
            </a:pPr>
            <a:r>
              <a:rPr kumimoji="0" lang="en-GB" sz="2000" b="1" i="0" u="none" strike="noStrike" kern="0" cap="none" spc="0" normalizeH="0" baseline="0" noProof="0" dirty="0">
                <a:ln>
                  <a:noFill/>
                </a:ln>
                <a:solidFill>
                  <a:srgbClr val="00477F"/>
                </a:solidFill>
                <a:effectLst/>
                <a:uLnTx/>
                <a:uFillTx/>
                <a:latin typeface="Arial" charset="0"/>
                <a:cs typeface="Arial" charset="0"/>
              </a:rPr>
              <a:t>At the end of this tutorial, </a:t>
            </a:r>
            <a:r>
              <a:rPr kumimoji="0" lang="en-GB" sz="2000" b="1" i="0" u="sng" strike="noStrike" kern="0" cap="none" spc="0" normalizeH="0" baseline="0" noProof="0" dirty="0">
                <a:ln>
                  <a:noFill/>
                </a:ln>
                <a:solidFill>
                  <a:srgbClr val="00477F"/>
                </a:solidFill>
                <a:effectLst/>
                <a:uLnTx/>
                <a:uFillTx/>
                <a:latin typeface="Arial" charset="0"/>
                <a:cs typeface="Arial" charset="0"/>
              </a:rPr>
              <a:t>you</a:t>
            </a:r>
            <a:r>
              <a:rPr kumimoji="0" lang="en-GB" sz="2000" b="1" i="0" u="none" strike="noStrike" kern="0" cap="none" spc="0" normalizeH="0" baseline="0" noProof="0" dirty="0">
                <a:ln>
                  <a:noFill/>
                </a:ln>
                <a:solidFill>
                  <a:srgbClr val="00477F"/>
                </a:solidFill>
                <a:effectLst/>
                <a:uLnTx/>
                <a:uFillTx/>
                <a:latin typeface="Arial" charset="0"/>
                <a:cs typeface="Arial" charset="0"/>
              </a:rPr>
              <a:t> will be able to:</a:t>
            </a:r>
          </a:p>
          <a:p>
            <a:pPr marL="342900" marR="0" lvl="0" indent="-342900" algn="r" defTabSz="123825" eaLnBrk="1" fontAlgn="auto" latinLnBrk="0" hangingPunct="1">
              <a:lnSpc>
                <a:spcPct val="100000"/>
              </a:lnSpc>
              <a:spcBef>
                <a:spcPts val="0"/>
              </a:spcBef>
              <a:spcAft>
                <a:spcPts val="0"/>
              </a:spcAft>
              <a:buClrTx/>
              <a:buSzTx/>
              <a:buFont typeface="Arial" charset="0"/>
              <a:buNone/>
              <a:tabLst/>
              <a:defRPr/>
            </a:pPr>
            <a:endParaRPr kumimoji="0" lang="en-GB" sz="1000" b="1" i="0" u="none" strike="noStrike" kern="0" cap="none" spc="0" normalizeH="0" baseline="0" noProof="0" dirty="0">
              <a:ln>
                <a:noFill/>
              </a:ln>
              <a:solidFill>
                <a:srgbClr val="00477F"/>
              </a:solidFill>
              <a:effectLst/>
              <a:uLnTx/>
              <a:uFillTx/>
              <a:latin typeface="Arial" charset="0"/>
              <a:cs typeface="Arial" charset="0"/>
            </a:endParaRPr>
          </a:p>
          <a:p>
            <a:pPr marL="342900" marR="0" lvl="0" indent="-342900" algn="r" defTabSz="123825"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0" cap="none" spc="0" normalizeH="0" baseline="0" noProof="0" dirty="0">
              <a:ln>
                <a:noFill/>
              </a:ln>
              <a:solidFill>
                <a:srgbClr val="00477F"/>
              </a:solidFill>
              <a:effectLst/>
              <a:uLnTx/>
              <a:uFillTx/>
              <a:latin typeface="Arial" charset="0"/>
              <a:cs typeface="Arial" charset="0"/>
            </a:endParaRP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r>
              <a:rPr kumimoji="0" lang="en-GB" b="0" i="0" u="none" strike="noStrike" kern="0" cap="none" spc="0" normalizeH="0" baseline="0" noProof="0" dirty="0">
                <a:ln>
                  <a:noFill/>
                </a:ln>
                <a:solidFill>
                  <a:srgbClr val="00477F"/>
                </a:solidFill>
                <a:effectLst/>
                <a:uLnTx/>
                <a:uFillTx/>
                <a:latin typeface="Arial" charset="0"/>
                <a:cs typeface="Arial" charset="0"/>
              </a:rPr>
              <a:t>Identify the new functionalities made available to you as part of </a:t>
            </a:r>
            <a:r>
              <a:rPr lang="en-GB" kern="0" dirty="0">
                <a:solidFill>
                  <a:srgbClr val="00477F"/>
                </a:solidFill>
              </a:rPr>
              <a:t>the recent portal </a:t>
            </a:r>
            <a:r>
              <a:rPr kumimoji="0" lang="en-GB" b="0" i="0" u="none" strike="noStrike" kern="0" cap="none" spc="0" normalizeH="0" baseline="0" noProof="0" dirty="0">
                <a:ln>
                  <a:noFill/>
                </a:ln>
                <a:solidFill>
                  <a:srgbClr val="00477F"/>
                </a:solidFill>
                <a:effectLst/>
                <a:uLnTx/>
                <a:uFillTx/>
                <a:latin typeface="Arial" charset="0"/>
                <a:cs typeface="Arial" charset="0"/>
              </a:rPr>
              <a:t>update.</a:t>
            </a: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endParaRPr kumimoji="0" lang="en-GB" b="0" i="0" u="none" strike="noStrike" kern="0" cap="none" spc="0" normalizeH="0" baseline="0" noProof="0" dirty="0">
              <a:ln>
                <a:noFill/>
              </a:ln>
              <a:solidFill>
                <a:srgbClr val="00477F"/>
              </a:solidFill>
              <a:effectLst/>
              <a:uLnTx/>
              <a:uFillTx/>
              <a:latin typeface="Arial" charset="0"/>
              <a:cs typeface="Arial" charset="0"/>
            </a:endParaRP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r>
              <a:rPr lang="en-GB" kern="0" dirty="0">
                <a:solidFill>
                  <a:srgbClr val="00477F"/>
                </a:solidFill>
              </a:rPr>
              <a:t>Understand / Refresher on Designated Document Provider (DDP) Relationships.</a:t>
            </a:r>
            <a:endParaRPr kumimoji="0" lang="en-GB" b="0" i="0" u="none" strike="noStrike" kern="0" cap="none" spc="0" normalizeH="0" baseline="0" noProof="0" dirty="0">
              <a:ln>
                <a:noFill/>
              </a:ln>
              <a:solidFill>
                <a:srgbClr val="00477F"/>
              </a:solidFill>
              <a:effectLst/>
              <a:uLnTx/>
              <a:uFillTx/>
              <a:latin typeface="Arial" charset="0"/>
              <a:cs typeface="Arial" charset="0"/>
            </a:endParaRP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endParaRPr lang="en-GB" kern="0" dirty="0">
              <a:solidFill>
                <a:srgbClr val="00477F"/>
              </a:solidFill>
            </a:endParaRP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r>
              <a:rPr lang="en-GB" kern="0" dirty="0">
                <a:solidFill>
                  <a:srgbClr val="00477F"/>
                </a:solidFill>
              </a:rPr>
              <a:t>Update the Registration Information on your company’s portal profile.</a:t>
            </a: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endParaRPr kumimoji="0" lang="en-GB" b="0" i="0" u="none" strike="noStrike" kern="0" cap="none" spc="0" normalizeH="0" baseline="0" noProof="0" dirty="0">
              <a:ln>
                <a:noFill/>
              </a:ln>
              <a:solidFill>
                <a:srgbClr val="00477F"/>
              </a:solidFill>
              <a:effectLst/>
              <a:uLnTx/>
              <a:uFillTx/>
              <a:latin typeface="Arial" charset="0"/>
              <a:cs typeface="Arial" charset="0"/>
            </a:endParaRP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r>
              <a:rPr kumimoji="0" lang="en-GB" b="0" i="0" u="none" strike="noStrike" kern="0" cap="none" spc="0" normalizeH="0" baseline="0" noProof="0" dirty="0">
                <a:ln>
                  <a:noFill/>
                </a:ln>
                <a:solidFill>
                  <a:srgbClr val="00477F"/>
                </a:solidFill>
                <a:effectLst/>
                <a:uLnTx/>
                <a:uFillTx/>
                <a:latin typeface="Arial" charset="0"/>
                <a:cs typeface="Arial" charset="0"/>
              </a:rPr>
              <a:t>Establish New DDP Relationship using the Portal.</a:t>
            </a: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endParaRPr lang="en-GB" kern="0" dirty="0">
              <a:solidFill>
                <a:srgbClr val="00477F"/>
              </a:solidFill>
            </a:endParaRPr>
          </a:p>
          <a:p>
            <a:pPr marL="342900" marR="0" lvl="0" indent="-342900" defTabSz="123825" eaLnBrk="1" fontAlgn="auto" latinLnBrk="0" hangingPunct="1">
              <a:lnSpc>
                <a:spcPct val="100000"/>
              </a:lnSpc>
              <a:spcBef>
                <a:spcPts val="0"/>
              </a:spcBef>
              <a:spcAft>
                <a:spcPts val="0"/>
              </a:spcAft>
              <a:buClrTx/>
              <a:buSzTx/>
              <a:buFont typeface="Arial" charset="0"/>
              <a:buAutoNum type="arabicPeriod"/>
              <a:tabLst/>
              <a:defRPr/>
            </a:pPr>
            <a:r>
              <a:rPr lang="en-GB" kern="0" dirty="0">
                <a:solidFill>
                  <a:srgbClr val="00477F"/>
                </a:solidFill>
              </a:rPr>
              <a:t>Terminate DDP Relationship using the Portal.</a:t>
            </a:r>
            <a:endParaRPr kumimoji="0" lang="en-GB" b="0" i="0" u="none" strike="noStrike" kern="0" cap="none" spc="0" normalizeH="0" baseline="0" noProof="0" dirty="0">
              <a:ln>
                <a:noFill/>
              </a:ln>
              <a:solidFill>
                <a:srgbClr val="00477F"/>
              </a:solidFill>
              <a:effectLst/>
              <a:uLnTx/>
              <a:uFillTx/>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bwMode="auto">
          <a:xfrm>
            <a:off x="3482140" y="990600"/>
            <a:ext cx="5469772"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solidFill>
                  <a:schemeClr val="tx2"/>
                </a:solidFill>
                <a:latin typeface="+mn-lt"/>
                <a:ea typeface="Calibri" panose="020F0502020204030204" pitchFamily="34" charset="0"/>
                <a:cs typeface="Arial" charset="0"/>
              </a:rPr>
              <a:t>Why the Changes?</a:t>
            </a:r>
          </a:p>
          <a:p>
            <a:endParaRPr lang="en-US" sz="2000" dirty="0">
              <a:solidFill>
                <a:schemeClr val="tx2"/>
              </a:solidFill>
              <a:effectLst/>
              <a:latin typeface="+mn-lt"/>
              <a:ea typeface="Calibri" panose="020F0502020204030204" pitchFamily="34" charset="0"/>
              <a:cs typeface="Arial" charset="0"/>
            </a:endParaRPr>
          </a:p>
          <a:p>
            <a:r>
              <a:rPr lang="en-US" sz="2000" dirty="0">
                <a:solidFill>
                  <a:schemeClr val="tx2"/>
                </a:solidFill>
                <a:effectLst/>
                <a:latin typeface="+mn-lt"/>
                <a:ea typeface="Calibri" panose="020F0502020204030204" pitchFamily="34" charset="0"/>
                <a:cs typeface="Arial" charset="0"/>
              </a:rPr>
              <a:t>What’s New?</a:t>
            </a:r>
            <a:endParaRPr lang="en-US" sz="2000" i="1" dirty="0">
              <a:solidFill>
                <a:schemeClr val="tx2"/>
              </a:solidFill>
              <a:effectLst/>
              <a:latin typeface="+mn-lt"/>
              <a:ea typeface="Calibri" panose="020F0502020204030204" pitchFamily="34" charset="0"/>
              <a:cs typeface="Arial" charset="0"/>
            </a:endParaRPr>
          </a:p>
          <a:p>
            <a:endParaRPr lang="en-US" sz="2000" dirty="0">
              <a:solidFill>
                <a:schemeClr val="tx2"/>
              </a:solidFill>
              <a:latin typeface="+mn-lt"/>
              <a:ea typeface="Calibri" panose="020F0502020204030204" pitchFamily="34" charset="0"/>
              <a:cs typeface="Arial" charset="0"/>
            </a:endParaRPr>
          </a:p>
          <a:p>
            <a:r>
              <a:rPr lang="en-US" sz="2000" dirty="0">
                <a:solidFill>
                  <a:schemeClr val="tx2"/>
                </a:solidFill>
                <a:latin typeface="+mn-lt"/>
                <a:ea typeface="Calibri" panose="020F0502020204030204" pitchFamily="34" charset="0"/>
                <a:cs typeface="Arial" charset="0"/>
              </a:rPr>
              <a:t>What are Designated Document Provider (DDP) Relationships?</a:t>
            </a:r>
          </a:p>
          <a:p>
            <a:endParaRPr lang="en-US" sz="2000" i="1" dirty="0">
              <a:solidFill>
                <a:schemeClr val="tx2"/>
              </a:solidFill>
              <a:latin typeface="+mn-lt"/>
              <a:ea typeface="Calibri" panose="020F0502020204030204" pitchFamily="34" charset="0"/>
              <a:cs typeface="Arial" charset="0"/>
            </a:endParaRPr>
          </a:p>
          <a:p>
            <a:r>
              <a:rPr lang="en-US" sz="2000" i="1" dirty="0">
                <a:solidFill>
                  <a:schemeClr val="tx2"/>
                </a:solidFill>
                <a:latin typeface="+mn-lt"/>
                <a:ea typeface="Calibri" panose="020F0502020204030204" pitchFamily="34" charset="0"/>
                <a:cs typeface="Arial" charset="0"/>
              </a:rPr>
              <a:t>Question </a:t>
            </a:r>
          </a:p>
          <a:p>
            <a:endParaRPr lang="en-US" sz="2000" dirty="0">
              <a:solidFill>
                <a:schemeClr val="tx2"/>
              </a:solidFill>
              <a:latin typeface="+mn-lt"/>
              <a:ea typeface="Calibri" panose="020F0502020204030204" pitchFamily="34" charset="0"/>
              <a:cs typeface="Arial" charset="0"/>
            </a:endParaRPr>
          </a:p>
          <a:p>
            <a:r>
              <a:rPr lang="en-US" sz="2000" dirty="0">
                <a:solidFill>
                  <a:schemeClr val="tx2"/>
                </a:solidFill>
                <a:latin typeface="+mn-lt"/>
                <a:ea typeface="Calibri" panose="020F0502020204030204" pitchFamily="34" charset="0"/>
                <a:cs typeface="Arial" charset="0"/>
              </a:rPr>
              <a:t>MP Registration Update Demo</a:t>
            </a:r>
            <a:endParaRPr lang="en-US" sz="2000" i="1" dirty="0">
              <a:solidFill>
                <a:schemeClr val="tx2"/>
              </a:solidFill>
              <a:latin typeface="+mn-lt"/>
              <a:ea typeface="Calibri" panose="020F0502020204030204" pitchFamily="34" charset="0"/>
              <a:cs typeface="Arial" charset="0"/>
            </a:endParaRPr>
          </a:p>
          <a:p>
            <a:endParaRPr lang="en-US" sz="2000" dirty="0">
              <a:solidFill>
                <a:schemeClr val="tx2"/>
              </a:solidFill>
              <a:latin typeface="+mn-lt"/>
              <a:ea typeface="Calibri" panose="020F0502020204030204" pitchFamily="34" charset="0"/>
              <a:cs typeface="Arial" charset="0"/>
            </a:endParaRPr>
          </a:p>
          <a:p>
            <a:r>
              <a:rPr lang="en-US" sz="2000" dirty="0">
                <a:solidFill>
                  <a:schemeClr val="tx2"/>
                </a:solidFill>
                <a:latin typeface="+mn-lt"/>
                <a:ea typeface="Calibri" panose="020F0502020204030204" pitchFamily="34" charset="0"/>
                <a:cs typeface="Arial" charset="0"/>
              </a:rPr>
              <a:t>Establishing New DDP Relationship Demo</a:t>
            </a:r>
            <a:endParaRPr lang="en-US" sz="2000" i="1" dirty="0">
              <a:solidFill>
                <a:schemeClr val="tx2"/>
              </a:solidFill>
              <a:latin typeface="+mn-lt"/>
              <a:ea typeface="Calibri" panose="020F0502020204030204" pitchFamily="34" charset="0"/>
              <a:cs typeface="Arial" charset="0"/>
            </a:endParaRPr>
          </a:p>
          <a:p>
            <a:endParaRPr lang="en-US" sz="2000" dirty="0">
              <a:solidFill>
                <a:schemeClr val="tx2"/>
              </a:solidFill>
              <a:latin typeface="+mn-lt"/>
              <a:ea typeface="Calibri" panose="020F0502020204030204" pitchFamily="34" charset="0"/>
              <a:cs typeface="Arial" charset="0"/>
            </a:endParaRPr>
          </a:p>
          <a:p>
            <a:r>
              <a:rPr lang="en-US" sz="2000" dirty="0">
                <a:solidFill>
                  <a:schemeClr val="tx2"/>
                </a:solidFill>
                <a:latin typeface="+mn-lt"/>
                <a:ea typeface="Calibri" panose="020F0502020204030204" pitchFamily="34" charset="0"/>
                <a:cs typeface="Arial" charset="0"/>
              </a:rPr>
              <a:t>Terminating Existing DDP Relationship Demo</a:t>
            </a:r>
            <a:endParaRPr lang="en-US" sz="2000" i="1" dirty="0">
              <a:solidFill>
                <a:schemeClr val="tx2"/>
              </a:solidFill>
              <a:latin typeface="+mn-lt"/>
              <a:ea typeface="Calibri" panose="020F0502020204030204" pitchFamily="34" charset="0"/>
              <a:cs typeface="Arial" charset="0"/>
            </a:endParaRPr>
          </a:p>
          <a:p>
            <a:endParaRPr lang="en-US" sz="2000" dirty="0">
              <a:solidFill>
                <a:schemeClr val="tx2"/>
              </a:solidFill>
              <a:latin typeface="+mn-lt"/>
              <a:ea typeface="Calibri" panose="020F0502020204030204" pitchFamily="34" charset="0"/>
              <a:cs typeface="Arial" charset="0"/>
            </a:endParaRPr>
          </a:p>
          <a:p>
            <a:r>
              <a:rPr lang="en-US" sz="2000" dirty="0">
                <a:solidFill>
                  <a:schemeClr val="tx2"/>
                </a:solidFill>
                <a:latin typeface="+mn-lt"/>
                <a:ea typeface="Calibri" panose="020F0502020204030204" pitchFamily="34" charset="0"/>
                <a:cs typeface="Arial" charset="0"/>
              </a:rPr>
              <a:t>Question &amp; Feedbacks</a:t>
            </a:r>
            <a:endParaRPr lang="en-US" sz="2000" i="1" dirty="0">
              <a:solidFill>
                <a:schemeClr val="tx2"/>
              </a:solidFill>
              <a:latin typeface="+mn-lt"/>
              <a:ea typeface="Calibri" panose="020F0502020204030204" pitchFamily="34" charset="0"/>
              <a:cs typeface="Arial" charset="0"/>
            </a:endParaRPr>
          </a:p>
        </p:txBody>
      </p:sp>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latin typeface="Arial" charset="0"/>
                <a:cs typeface="Arial" charset="0"/>
              </a:rPr>
              <a:t>Agenda</a:t>
            </a: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3</a:t>
            </a:fld>
            <a:endParaRPr lang="en-CA" altLang="en-US">
              <a:latin typeface="Arial" charset="0"/>
            </a:endParaRPr>
          </a:p>
        </p:txBody>
      </p:sp>
      <p:pic>
        <p:nvPicPr>
          <p:cNvPr id="1026" name="Picture 2" descr="359,500+ Agenda Stock Illustrations, Royalty-Free Vector Graphics &amp; Clip  Art - iStock | Meeting agenda, Checklist, Calendar">
            <a:extLst>
              <a:ext uri="{FF2B5EF4-FFF2-40B4-BE49-F238E27FC236}">
                <a16:creationId xmlns:a16="http://schemas.microsoft.com/office/drawing/2014/main" id="{FF337FFA-663B-62C9-832B-47C70F12C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6" y="3345180"/>
            <a:ext cx="3225483" cy="32254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 annual agenda – a useful governance tool">
            <a:extLst>
              <a:ext uri="{FF2B5EF4-FFF2-40B4-BE49-F238E27FC236}">
                <a16:creationId xmlns:a16="http://schemas.microsoft.com/office/drawing/2014/main" id="{6EC598E5-DB2C-3741-D17D-62E8841AA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277112"/>
            <a:ext cx="320623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3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sz="2800" dirty="0">
                <a:latin typeface="Arial" charset="0"/>
                <a:ea typeface="Calibri" panose="020F0502020204030204" pitchFamily="34" charset="0"/>
                <a:cs typeface="Arial" charset="0"/>
              </a:rPr>
              <a:t>Why the Changes?</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4</a:t>
            </a:fld>
            <a:endParaRPr lang="en-CA" altLang="en-US">
              <a:latin typeface="Arial" charset="0"/>
            </a:endParaRPr>
          </a:p>
        </p:txBody>
      </p:sp>
      <p:pic>
        <p:nvPicPr>
          <p:cNvPr id="3" name="Picture 20" descr="MC900441428[1]">
            <a:extLst>
              <a:ext uri="{FF2B5EF4-FFF2-40B4-BE49-F238E27FC236}">
                <a16:creationId xmlns:a16="http://schemas.microsoft.com/office/drawing/2014/main" id="{E4562CEE-723E-1D0B-DF8D-B6826D6F0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69197"/>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10 Powerful Benefits of Change &amp; Why We Should Embrace It">
            <a:extLst>
              <a:ext uri="{FF2B5EF4-FFF2-40B4-BE49-F238E27FC236}">
                <a16:creationId xmlns:a16="http://schemas.microsoft.com/office/drawing/2014/main" id="{101227B3-8975-93BB-427E-A0BEAE3EC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29094"/>
            <a:ext cx="4724400" cy="3152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F4517F-EC6D-2FFC-950C-3A2AF55685D0}"/>
              </a:ext>
            </a:extLst>
          </p:cNvPr>
          <p:cNvSpPr txBox="1"/>
          <p:nvPr/>
        </p:nvSpPr>
        <p:spPr>
          <a:xfrm>
            <a:off x="2438400" y="4876800"/>
            <a:ext cx="5715000" cy="461665"/>
          </a:xfrm>
          <a:prstGeom prst="rect">
            <a:avLst/>
          </a:prstGeom>
        </p:spPr>
        <p:txBody>
          <a:bodyPr wrap="square" rtlCol="0" anchor="ctr">
            <a:spAutoFit/>
          </a:bodyPr>
          <a:lstStyle/>
          <a:p>
            <a:pPr marL="285750" indent="-285750">
              <a:buFont typeface="Arial" panose="020B0604020202020204" pitchFamily="34" charset="0"/>
              <a:buChar char="•"/>
            </a:pPr>
            <a:r>
              <a:rPr lang="en-US" sz="2400" dirty="0"/>
              <a:t>Continuous improvement of service</a:t>
            </a:r>
          </a:p>
        </p:txBody>
      </p:sp>
      <p:sp>
        <p:nvSpPr>
          <p:cNvPr id="4" name="TextBox 3">
            <a:extLst>
              <a:ext uri="{FF2B5EF4-FFF2-40B4-BE49-F238E27FC236}">
                <a16:creationId xmlns:a16="http://schemas.microsoft.com/office/drawing/2014/main" id="{3F91E920-61D1-BBC3-6858-8E214344E698}"/>
              </a:ext>
            </a:extLst>
          </p:cNvPr>
          <p:cNvSpPr txBox="1"/>
          <p:nvPr/>
        </p:nvSpPr>
        <p:spPr>
          <a:xfrm>
            <a:off x="2438400" y="5338465"/>
            <a:ext cx="6324600" cy="461665"/>
          </a:xfrm>
          <a:prstGeom prst="rect">
            <a:avLst/>
          </a:prstGeom>
        </p:spPr>
        <p:txBody>
          <a:bodyPr wrap="square" rtlCol="0" anchor="ctr">
            <a:spAutoFit/>
          </a:bodyPr>
          <a:lstStyle/>
          <a:p>
            <a:pPr marL="285750" indent="-285750">
              <a:buFont typeface="Arial" panose="020B0604020202020204" pitchFamily="34" charset="0"/>
              <a:buChar char="•"/>
            </a:pPr>
            <a:r>
              <a:rPr lang="en-US" sz="2400" dirty="0"/>
              <a:t>Reduction of paperwork and regulatory burden</a:t>
            </a:r>
          </a:p>
        </p:txBody>
      </p:sp>
      <p:sp>
        <p:nvSpPr>
          <p:cNvPr id="5" name="TextBox 4">
            <a:extLst>
              <a:ext uri="{FF2B5EF4-FFF2-40B4-BE49-F238E27FC236}">
                <a16:creationId xmlns:a16="http://schemas.microsoft.com/office/drawing/2014/main" id="{F0C69783-2DE4-2953-A25A-AB5870D203A5}"/>
              </a:ext>
            </a:extLst>
          </p:cNvPr>
          <p:cNvSpPr txBox="1"/>
          <p:nvPr/>
        </p:nvSpPr>
        <p:spPr>
          <a:xfrm>
            <a:off x="2438400" y="5800130"/>
            <a:ext cx="6324600" cy="461665"/>
          </a:xfrm>
          <a:prstGeom prst="rect">
            <a:avLst/>
          </a:prstGeom>
        </p:spPr>
        <p:txBody>
          <a:bodyPr wrap="square" rtlCol="0" anchor="ctr">
            <a:spAutoFit/>
          </a:bodyPr>
          <a:lstStyle/>
          <a:p>
            <a:pPr marL="285750" indent="-285750">
              <a:buFont typeface="Arial" panose="020B0604020202020204" pitchFamily="34" charset="0"/>
              <a:buChar char="•"/>
            </a:pPr>
            <a:r>
              <a:rPr lang="en-US" sz="2400" dirty="0"/>
              <a:t>Journey to a single source of truth</a:t>
            </a:r>
          </a:p>
        </p:txBody>
      </p:sp>
    </p:spTree>
    <p:extLst>
      <p:ext uri="{BB962C8B-B14F-4D97-AF65-F5344CB8AC3E}">
        <p14:creationId xmlns:p14="http://schemas.microsoft.com/office/powerpoint/2010/main" val="15190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effectLst/>
                <a:latin typeface="+mn-lt"/>
                <a:ea typeface="Calibri" panose="020F0502020204030204" pitchFamily="34" charset="0"/>
                <a:cs typeface="Arial" charset="0"/>
              </a:rPr>
              <a:t>What’s New?</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5</a:t>
            </a:fld>
            <a:endParaRPr lang="en-CA" altLang="en-US">
              <a:latin typeface="Arial" charset="0"/>
            </a:endParaRPr>
          </a:p>
        </p:txBody>
      </p:sp>
      <p:pic>
        <p:nvPicPr>
          <p:cNvPr id="8194" name="Picture 2" descr="New Feature Icon Images – Browse 4,746 Stock Photos, Vectors, and Video |  Adobe Stock">
            <a:extLst>
              <a:ext uri="{FF2B5EF4-FFF2-40B4-BE49-F238E27FC236}">
                <a16:creationId xmlns:a16="http://schemas.microsoft.com/office/drawing/2014/main" id="{52410392-2250-775C-018C-9A64BBE9A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11439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465200-BC07-41D2-CA86-5D413A29C003}"/>
              </a:ext>
            </a:extLst>
          </p:cNvPr>
          <p:cNvSpPr txBox="1"/>
          <p:nvPr/>
        </p:nvSpPr>
        <p:spPr>
          <a:xfrm>
            <a:off x="4610100" y="2005548"/>
            <a:ext cx="4267200" cy="3785652"/>
          </a:xfrm>
          <a:prstGeom prst="rect">
            <a:avLst/>
          </a:prstGeom>
        </p:spPr>
        <p:txBody>
          <a:bodyPr wrap="square" rtlCol="0" anchor="ctr">
            <a:spAutoFit/>
          </a:bodyPr>
          <a:lstStyle/>
          <a:p>
            <a:pPr marL="285750" indent="-285750">
              <a:buFont typeface="Arial" panose="020B0604020202020204" pitchFamily="34" charset="0"/>
              <a:buChar char="•"/>
            </a:pPr>
            <a:r>
              <a:rPr lang="en-US" sz="2000" dirty="0"/>
              <a:t>Corporate Address details</a:t>
            </a:r>
          </a:p>
          <a:p>
            <a:pPr marL="285750" indent="-285750">
              <a:buFont typeface="Arial" panose="020B0604020202020204" pitchFamily="34" charset="0"/>
              <a:buChar char="•"/>
            </a:pPr>
            <a:r>
              <a:rPr lang="en-US" sz="2000" dirty="0"/>
              <a:t>Contacts Primary, Alternate, Authorizing Officer, and additional contacts. </a:t>
            </a:r>
          </a:p>
          <a:p>
            <a:pPr marL="285750" indent="-285750">
              <a:buFont typeface="Arial" panose="020B0604020202020204" pitchFamily="34" charset="0"/>
              <a:buChar char="•"/>
            </a:pPr>
            <a:r>
              <a:rPr lang="en-US" sz="2000" dirty="0"/>
              <a:t>Create new contacts</a:t>
            </a:r>
          </a:p>
          <a:p>
            <a:pPr marL="285750" indent="-285750">
              <a:buFont typeface="Arial" panose="020B0604020202020204" pitchFamily="34" charset="0"/>
              <a:buChar char="•"/>
            </a:pPr>
            <a:r>
              <a:rPr lang="en-US" sz="2000" dirty="0"/>
              <a:t>Establish delegation for Authorizing Officer</a:t>
            </a:r>
          </a:p>
          <a:p>
            <a:pPr marL="285750" indent="-285750">
              <a:buFont typeface="Arial" panose="020B0604020202020204" pitchFamily="34" charset="0"/>
              <a:buChar char="•"/>
            </a:pPr>
            <a:r>
              <a:rPr lang="en-US" sz="2000" dirty="0"/>
              <a:t>Add MP comments under FE details</a:t>
            </a:r>
          </a:p>
          <a:p>
            <a:pPr marL="742950" lvl="1" indent="-285750">
              <a:buFont typeface="Arial" panose="020B0604020202020204" pitchFamily="34" charset="0"/>
              <a:buChar char="•"/>
            </a:pPr>
            <a:r>
              <a:rPr lang="en-US" sz="2000" dirty="0"/>
              <a:t>as a good practice, MP should use this field to provide notes on the updates they make to their registration</a:t>
            </a:r>
          </a:p>
        </p:txBody>
      </p:sp>
      <p:sp>
        <p:nvSpPr>
          <p:cNvPr id="4" name="TextBox 3">
            <a:extLst>
              <a:ext uri="{FF2B5EF4-FFF2-40B4-BE49-F238E27FC236}">
                <a16:creationId xmlns:a16="http://schemas.microsoft.com/office/drawing/2014/main" id="{F23E9062-72E1-773B-13A2-45DE5EAC64C9}"/>
              </a:ext>
            </a:extLst>
          </p:cNvPr>
          <p:cNvSpPr txBox="1"/>
          <p:nvPr/>
        </p:nvSpPr>
        <p:spPr>
          <a:xfrm>
            <a:off x="266700" y="1027093"/>
            <a:ext cx="8610600" cy="954107"/>
          </a:xfrm>
          <a:prstGeom prst="rect">
            <a:avLst/>
          </a:prstGeom>
          <a:noFill/>
        </p:spPr>
        <p:txBody>
          <a:bodyPr wrap="square">
            <a:spAutoFit/>
          </a:bodyPr>
          <a:lstStyle/>
          <a:p>
            <a:pPr algn="ctr"/>
            <a:r>
              <a:rPr lang="en-US" sz="2800" b="1" dirty="0">
                <a:solidFill>
                  <a:schemeClr val="tx2"/>
                </a:solidFill>
              </a:rPr>
              <a:t>MP Self-Serve: </a:t>
            </a:r>
            <a:r>
              <a:rPr lang="en-US" sz="2800" dirty="0">
                <a:solidFill>
                  <a:schemeClr val="tx2"/>
                </a:solidFill>
              </a:rPr>
              <a:t>Ability to update your company’s registration information</a:t>
            </a:r>
          </a:p>
        </p:txBody>
      </p:sp>
      <p:sp>
        <p:nvSpPr>
          <p:cNvPr id="5" name="TextBox 4">
            <a:extLst>
              <a:ext uri="{FF2B5EF4-FFF2-40B4-BE49-F238E27FC236}">
                <a16:creationId xmlns:a16="http://schemas.microsoft.com/office/drawing/2014/main" id="{6F689A15-267D-69CB-B65E-2A6A3603D85E}"/>
              </a:ext>
            </a:extLst>
          </p:cNvPr>
          <p:cNvSpPr txBox="1"/>
          <p:nvPr/>
        </p:nvSpPr>
        <p:spPr>
          <a:xfrm>
            <a:off x="1740008" y="3783087"/>
            <a:ext cx="1422184" cy="1569660"/>
          </a:xfrm>
          <a:prstGeom prst="rect">
            <a:avLst/>
          </a:prstGeom>
        </p:spPr>
        <p:txBody>
          <a:bodyPr wrap="none" rtlCol="0" anchor="ctr">
            <a:spAutoFit/>
          </a:bodyPr>
          <a:lstStyle/>
          <a:p>
            <a:r>
              <a:rPr lang="en-US" sz="9600" dirty="0">
                <a:solidFill>
                  <a:srgbClr val="C00000"/>
                </a:solidFill>
              </a:rPr>
              <a:t>#1</a:t>
            </a:r>
          </a:p>
        </p:txBody>
      </p:sp>
      <p:sp>
        <p:nvSpPr>
          <p:cNvPr id="7" name="Rectangle 6">
            <a:extLst>
              <a:ext uri="{FF2B5EF4-FFF2-40B4-BE49-F238E27FC236}">
                <a16:creationId xmlns:a16="http://schemas.microsoft.com/office/drawing/2014/main" id="{9604FC2B-F79B-E264-E787-EABFBA671D9C}"/>
              </a:ext>
            </a:extLst>
          </p:cNvPr>
          <p:cNvSpPr/>
          <p:nvPr/>
        </p:nvSpPr>
        <p:spPr>
          <a:xfrm>
            <a:off x="1974850" y="5830907"/>
            <a:ext cx="5524500" cy="82605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All market participants are expected to keep their profile information up to date. </a:t>
            </a:r>
          </a:p>
        </p:txBody>
      </p:sp>
    </p:spTree>
    <p:extLst>
      <p:ext uri="{BB962C8B-B14F-4D97-AF65-F5344CB8AC3E}">
        <p14:creationId xmlns:p14="http://schemas.microsoft.com/office/powerpoint/2010/main" val="3241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effectLst/>
                <a:latin typeface="+mn-lt"/>
                <a:ea typeface="Calibri" panose="020F0502020204030204" pitchFamily="34" charset="0"/>
                <a:cs typeface="Arial" charset="0"/>
              </a:rPr>
              <a:t>What’s New?</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6</a:t>
            </a:fld>
            <a:endParaRPr lang="en-CA" altLang="en-US">
              <a:latin typeface="Arial" charset="0"/>
            </a:endParaRPr>
          </a:p>
        </p:txBody>
      </p:sp>
      <p:pic>
        <p:nvPicPr>
          <p:cNvPr id="8194" name="Picture 2" descr="New Feature Icon Images – Browse 4,746 Stock Photos, Vectors, and Video |  Adobe Stock">
            <a:extLst>
              <a:ext uri="{FF2B5EF4-FFF2-40B4-BE49-F238E27FC236}">
                <a16:creationId xmlns:a16="http://schemas.microsoft.com/office/drawing/2014/main" id="{52410392-2250-775C-018C-9A64BBE9A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42598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465200-BC07-41D2-CA86-5D413A29C003}"/>
              </a:ext>
            </a:extLst>
          </p:cNvPr>
          <p:cNvSpPr txBox="1"/>
          <p:nvPr/>
        </p:nvSpPr>
        <p:spPr>
          <a:xfrm>
            <a:off x="4492625" y="2353802"/>
            <a:ext cx="4267200" cy="1323439"/>
          </a:xfrm>
          <a:prstGeom prst="rect">
            <a:avLst/>
          </a:prstGeom>
        </p:spPr>
        <p:txBody>
          <a:bodyPr wrap="square" rtlCol="0" anchor="ctr">
            <a:spAutoFit/>
          </a:bodyPr>
          <a:lstStyle/>
          <a:p>
            <a:pPr marL="285750" indent="-285750">
              <a:buFont typeface="Arial" panose="020B0604020202020204" pitchFamily="34" charset="0"/>
              <a:buChar char="•"/>
            </a:pPr>
            <a:r>
              <a:rPr lang="en-US" sz="2000" dirty="0"/>
              <a:t>Ability to establish and terminate Designated Documentation Provider (DDP) Relationship with another Registered Entity</a:t>
            </a:r>
          </a:p>
        </p:txBody>
      </p:sp>
      <p:sp>
        <p:nvSpPr>
          <p:cNvPr id="4" name="TextBox 3">
            <a:extLst>
              <a:ext uri="{FF2B5EF4-FFF2-40B4-BE49-F238E27FC236}">
                <a16:creationId xmlns:a16="http://schemas.microsoft.com/office/drawing/2014/main" id="{F23E9062-72E1-773B-13A2-45DE5EAC64C9}"/>
              </a:ext>
            </a:extLst>
          </p:cNvPr>
          <p:cNvSpPr txBox="1"/>
          <p:nvPr/>
        </p:nvSpPr>
        <p:spPr>
          <a:xfrm>
            <a:off x="266700" y="1413146"/>
            <a:ext cx="8610600" cy="523220"/>
          </a:xfrm>
          <a:prstGeom prst="rect">
            <a:avLst/>
          </a:prstGeom>
          <a:noFill/>
        </p:spPr>
        <p:txBody>
          <a:bodyPr wrap="square">
            <a:spAutoFit/>
          </a:bodyPr>
          <a:lstStyle/>
          <a:p>
            <a:pPr algn="ctr"/>
            <a:r>
              <a:rPr lang="en-US" sz="2800" b="1" dirty="0">
                <a:solidFill>
                  <a:schemeClr val="tx2"/>
                </a:solidFill>
              </a:rPr>
              <a:t>Designated Documentation Provider (DDP) Module</a:t>
            </a:r>
            <a:endParaRPr lang="en-US" sz="2800" dirty="0">
              <a:solidFill>
                <a:schemeClr val="tx2"/>
              </a:solidFill>
            </a:endParaRPr>
          </a:p>
        </p:txBody>
      </p:sp>
      <p:sp>
        <p:nvSpPr>
          <p:cNvPr id="5" name="TextBox 4">
            <a:extLst>
              <a:ext uri="{FF2B5EF4-FFF2-40B4-BE49-F238E27FC236}">
                <a16:creationId xmlns:a16="http://schemas.microsoft.com/office/drawing/2014/main" id="{6F689A15-267D-69CB-B65E-2A6A3603D85E}"/>
              </a:ext>
            </a:extLst>
          </p:cNvPr>
          <p:cNvSpPr txBox="1"/>
          <p:nvPr/>
        </p:nvSpPr>
        <p:spPr>
          <a:xfrm>
            <a:off x="1740008" y="4094677"/>
            <a:ext cx="1422184" cy="1569660"/>
          </a:xfrm>
          <a:prstGeom prst="rect">
            <a:avLst/>
          </a:prstGeom>
        </p:spPr>
        <p:txBody>
          <a:bodyPr wrap="none" rtlCol="0" anchor="ctr">
            <a:spAutoFit/>
          </a:bodyPr>
          <a:lstStyle/>
          <a:p>
            <a:r>
              <a:rPr lang="en-US" sz="9600" dirty="0">
                <a:solidFill>
                  <a:srgbClr val="C00000"/>
                </a:solidFill>
              </a:rPr>
              <a:t>#2</a:t>
            </a:r>
          </a:p>
        </p:txBody>
      </p:sp>
    </p:spTree>
    <p:extLst>
      <p:ext uri="{BB962C8B-B14F-4D97-AF65-F5344CB8AC3E}">
        <p14:creationId xmlns:p14="http://schemas.microsoft.com/office/powerpoint/2010/main" val="108840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What are Designated Document Provider (DDP) Relationships?</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7</a:t>
            </a:fld>
            <a:endParaRPr lang="en-CA" altLang="en-US">
              <a:latin typeface="Arial" charset="0"/>
            </a:endParaRPr>
          </a:p>
        </p:txBody>
      </p:sp>
      <p:pic>
        <p:nvPicPr>
          <p:cNvPr id="1026" name="Picture 2" descr="How to help kids make friends – with 8 powerful tips – Playful Notes">
            <a:extLst>
              <a:ext uri="{FF2B5EF4-FFF2-40B4-BE49-F238E27FC236}">
                <a16:creationId xmlns:a16="http://schemas.microsoft.com/office/drawing/2014/main" id="{7CD1BBCE-B728-8456-78D7-D72511B7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14450"/>
            <a:ext cx="8458200" cy="4229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AEAE9E5-3D7C-3F1D-8299-F955E4A29AE9}"/>
              </a:ext>
            </a:extLst>
          </p:cNvPr>
          <p:cNvSpPr/>
          <p:nvPr/>
        </p:nvSpPr>
        <p:spPr>
          <a:xfrm rot="20820345">
            <a:off x="5362417" y="4490805"/>
            <a:ext cx="1626969" cy="438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Designator</a:t>
            </a:r>
          </a:p>
        </p:txBody>
      </p:sp>
      <p:sp>
        <p:nvSpPr>
          <p:cNvPr id="9" name="Rectangle 8">
            <a:extLst>
              <a:ext uri="{FF2B5EF4-FFF2-40B4-BE49-F238E27FC236}">
                <a16:creationId xmlns:a16="http://schemas.microsoft.com/office/drawing/2014/main" id="{AFEDE7B3-F701-19AE-A8BA-EAD034573009}"/>
              </a:ext>
            </a:extLst>
          </p:cNvPr>
          <p:cNvSpPr/>
          <p:nvPr/>
        </p:nvSpPr>
        <p:spPr>
          <a:xfrm>
            <a:off x="2996517" y="4610102"/>
            <a:ext cx="1626969" cy="438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rPr>
              <a:t>Provider</a:t>
            </a:r>
          </a:p>
        </p:txBody>
      </p:sp>
      <p:sp>
        <p:nvSpPr>
          <p:cNvPr id="10" name="Rectangle 9">
            <a:extLst>
              <a:ext uri="{FF2B5EF4-FFF2-40B4-BE49-F238E27FC236}">
                <a16:creationId xmlns:a16="http://schemas.microsoft.com/office/drawing/2014/main" id="{4B4FC811-888E-A605-B5FF-6C4D74F29068}"/>
              </a:ext>
            </a:extLst>
          </p:cNvPr>
          <p:cNvSpPr/>
          <p:nvPr/>
        </p:nvSpPr>
        <p:spPr>
          <a:xfrm>
            <a:off x="2808070" y="5872909"/>
            <a:ext cx="3630831" cy="5278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t>AESO</a:t>
            </a:r>
          </a:p>
        </p:txBody>
      </p:sp>
    </p:spTree>
    <p:extLst>
      <p:ext uri="{BB962C8B-B14F-4D97-AF65-F5344CB8AC3E}">
        <p14:creationId xmlns:p14="http://schemas.microsoft.com/office/powerpoint/2010/main" val="12692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What are Designated Document Provider (DDP) Relationships?</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8</a:t>
            </a:fld>
            <a:endParaRPr lang="en-CA" altLang="en-US">
              <a:latin typeface="Arial" charset="0"/>
            </a:endParaRPr>
          </a:p>
        </p:txBody>
      </p:sp>
      <p:pic>
        <p:nvPicPr>
          <p:cNvPr id="2054" name="Picture 6" descr="Five reasons for parents to get involved in their child's education">
            <a:extLst>
              <a:ext uri="{FF2B5EF4-FFF2-40B4-BE49-F238E27FC236}">
                <a16:creationId xmlns:a16="http://schemas.microsoft.com/office/drawing/2014/main" id="{2C2BECDB-B347-9E10-EBDD-CDF78883D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7543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22EF51D2-3336-E03A-8788-E4CDD7C2102E}"/>
              </a:ext>
            </a:extLst>
          </p:cNvPr>
          <p:cNvSpPr/>
          <p:nvPr/>
        </p:nvSpPr>
        <p:spPr>
          <a:xfrm>
            <a:off x="4191000" y="1828391"/>
            <a:ext cx="1676400" cy="1066800"/>
          </a:xfrm>
          <a:prstGeom prst="wedgeEllipseCallout">
            <a:avLst/>
          </a:prstGeom>
          <a:solidFill>
            <a:schemeClr val="bg1">
              <a:alpha val="22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6">
                    <a:lumMod val="60000"/>
                    <a:lumOff val="40000"/>
                  </a:schemeClr>
                </a:solidFill>
              </a:rPr>
              <a:t>Did Susie do something bad?</a:t>
            </a:r>
          </a:p>
        </p:txBody>
      </p:sp>
      <p:sp>
        <p:nvSpPr>
          <p:cNvPr id="3" name="Rectangle 2">
            <a:extLst>
              <a:ext uri="{FF2B5EF4-FFF2-40B4-BE49-F238E27FC236}">
                <a16:creationId xmlns:a16="http://schemas.microsoft.com/office/drawing/2014/main" id="{9DBB4285-A1E4-89B1-B802-1D1552611D0B}"/>
              </a:ext>
            </a:extLst>
          </p:cNvPr>
          <p:cNvSpPr/>
          <p:nvPr/>
        </p:nvSpPr>
        <p:spPr>
          <a:xfrm rot="705154">
            <a:off x="2044884" y="4202249"/>
            <a:ext cx="1076778" cy="242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Provider</a:t>
            </a:r>
          </a:p>
          <a:p>
            <a:pPr algn="ctr"/>
            <a:r>
              <a:rPr lang="en-US" dirty="0"/>
              <a:t>(Jenny)</a:t>
            </a:r>
          </a:p>
        </p:txBody>
      </p:sp>
      <p:sp>
        <p:nvSpPr>
          <p:cNvPr id="4" name="Rectangle 3">
            <a:extLst>
              <a:ext uri="{FF2B5EF4-FFF2-40B4-BE49-F238E27FC236}">
                <a16:creationId xmlns:a16="http://schemas.microsoft.com/office/drawing/2014/main" id="{94ADE878-FC4A-12B3-3B9C-B1B60C630EBB}"/>
              </a:ext>
            </a:extLst>
          </p:cNvPr>
          <p:cNvSpPr/>
          <p:nvPr/>
        </p:nvSpPr>
        <p:spPr>
          <a:xfrm rot="596496">
            <a:off x="4750047" y="4416557"/>
            <a:ext cx="1120531" cy="5198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AESO</a:t>
            </a:r>
          </a:p>
        </p:txBody>
      </p:sp>
      <p:sp>
        <p:nvSpPr>
          <p:cNvPr id="5" name="Rectangle 4">
            <a:extLst>
              <a:ext uri="{FF2B5EF4-FFF2-40B4-BE49-F238E27FC236}">
                <a16:creationId xmlns:a16="http://schemas.microsoft.com/office/drawing/2014/main" id="{08FA95A5-CDE8-4F54-7589-68BFE1FA9BC3}"/>
              </a:ext>
            </a:extLst>
          </p:cNvPr>
          <p:cNvSpPr/>
          <p:nvPr/>
        </p:nvSpPr>
        <p:spPr>
          <a:xfrm rot="705154">
            <a:off x="501486" y="2575171"/>
            <a:ext cx="1385998" cy="314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Designator</a:t>
            </a:r>
          </a:p>
          <a:p>
            <a:pPr algn="ctr"/>
            <a:r>
              <a:rPr lang="en-US" dirty="0"/>
              <a:t>(Susie)</a:t>
            </a:r>
          </a:p>
        </p:txBody>
      </p:sp>
      <p:sp>
        <p:nvSpPr>
          <p:cNvPr id="6" name="Arrow: Right 5">
            <a:extLst>
              <a:ext uri="{FF2B5EF4-FFF2-40B4-BE49-F238E27FC236}">
                <a16:creationId xmlns:a16="http://schemas.microsoft.com/office/drawing/2014/main" id="{EC9A511D-DCFD-2487-B2E0-733D0BDF1071}"/>
              </a:ext>
            </a:extLst>
          </p:cNvPr>
          <p:cNvSpPr/>
          <p:nvPr/>
        </p:nvSpPr>
        <p:spPr>
          <a:xfrm rot="829258">
            <a:off x="652324" y="4551666"/>
            <a:ext cx="2727831" cy="137751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DDP - Permission to communicate &amp; provide evidence</a:t>
            </a:r>
          </a:p>
        </p:txBody>
      </p:sp>
    </p:spTree>
    <p:extLst>
      <p:ext uri="{BB962C8B-B14F-4D97-AF65-F5344CB8AC3E}">
        <p14:creationId xmlns:p14="http://schemas.microsoft.com/office/powerpoint/2010/main" val="238114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bwMode="auto">
          <a:xfrm>
            <a:off x="152400" y="247650"/>
            <a:ext cx="6705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a:solidFill>
                  <a:schemeClr val="tx2"/>
                </a:solidFill>
                <a:latin typeface="+mn-lt"/>
                <a:ea typeface="Calibri" panose="020F0502020204030204" pitchFamily="34" charset="0"/>
                <a:cs typeface="Arial" charset="0"/>
              </a:rPr>
              <a:t>What are Designated Document Provider (DDP) Relationships?</a:t>
            </a:r>
            <a:endParaRPr lang="en-US" dirty="0">
              <a:latin typeface="Arial" charset="0"/>
              <a:ea typeface="Calibri" panose="020F0502020204030204" pitchFamily="34" charset="0"/>
              <a:cs typeface="Arial"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194B5C3-3D1C-4542-9980-625B51BD3688}" type="slidenum">
              <a:rPr lang="en-CA" altLang="en-US" smtClean="0">
                <a:latin typeface="Arial" charset="0"/>
              </a:rPr>
              <a:pPr eaLnBrk="1" fontAlgn="base" hangingPunct="1">
                <a:spcBef>
                  <a:spcPct val="0"/>
                </a:spcBef>
                <a:spcAft>
                  <a:spcPct val="0"/>
                </a:spcAft>
              </a:pPr>
              <a:t>9</a:t>
            </a:fld>
            <a:endParaRPr lang="en-CA" altLang="en-US">
              <a:latin typeface="Arial" charset="0"/>
            </a:endParaRPr>
          </a:p>
        </p:txBody>
      </p:sp>
      <p:sp>
        <p:nvSpPr>
          <p:cNvPr id="7" name="Rectangle 6">
            <a:extLst>
              <a:ext uri="{FF2B5EF4-FFF2-40B4-BE49-F238E27FC236}">
                <a16:creationId xmlns:a16="http://schemas.microsoft.com/office/drawing/2014/main" id="{7D980ACB-D2A6-B8E3-0072-3B77AAD13BF0}"/>
              </a:ext>
            </a:extLst>
          </p:cNvPr>
          <p:cNvSpPr/>
          <p:nvPr/>
        </p:nvSpPr>
        <p:spPr>
          <a:xfrm>
            <a:off x="4267201" y="1757054"/>
            <a:ext cx="4492624" cy="38055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0" i="0" dirty="0">
                <a:solidFill>
                  <a:srgbClr val="0D0D0D"/>
                </a:solidFill>
                <a:effectLst/>
                <a:latin typeface="Söhne"/>
              </a:rPr>
              <a:t>A Designated Document Provider (DDP) Relationship refers to the authorization conferred by one party (Designator), to another party (Provider), enabling the latter to communicate and furnish evidence on behalf of the former.</a:t>
            </a:r>
            <a:endParaRPr lang="en-US" sz="2400" dirty="0">
              <a:solidFill>
                <a:schemeClr val="tx2"/>
              </a:solidFill>
            </a:endParaRPr>
          </a:p>
        </p:txBody>
      </p:sp>
      <p:pic>
        <p:nvPicPr>
          <p:cNvPr id="2050" name="Picture 2" descr="Contract icon PNG and SVG Vector Free Download">
            <a:extLst>
              <a:ext uri="{FF2B5EF4-FFF2-40B4-BE49-F238E27FC236}">
                <a16:creationId xmlns:a16="http://schemas.microsoft.com/office/drawing/2014/main" id="{0B02FAC3-6588-3A47-CA09-2CDAADB7C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13" y="1757054"/>
            <a:ext cx="3359708" cy="380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032390"/>
      </p:ext>
    </p:extLst>
  </p:cSld>
  <p:clrMapOvr>
    <a:masterClrMapping/>
  </p:clrMapOvr>
</p:sld>
</file>

<file path=ppt/theme/theme1.xml><?xml version="1.0" encoding="utf-8"?>
<a:theme xmlns:a="http://schemas.openxmlformats.org/drawingml/2006/main" name="AESO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a:defRPr dirty="0" smtClean="0"/>
        </a:defPPr>
      </a:lstStyle>
    </a:txDef>
  </a:objectDefaults>
  <a:extraClrSchemeLst/>
  <a:extLst>
    <a:ext uri="{05A4C25C-085E-4340-85A3-A5531E510DB2}">
      <thm15:themeFamily xmlns:thm15="http://schemas.microsoft.com/office/thememl/2012/main" name="AESO Regular Screen_Presentation" id="{E08FC7DC-C993-4684-8BBB-7DDD5E595BCD}" vid="{6BA1A58B-6F1B-47C1-81DE-8B31FBB682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54f2212-fe43-4578-b841-38c95b77cb60}" enabled="1" method="Standard" siteId="{9869aa0d-ebba-4f8c-9399-7dff7665b1d1}" removed="0"/>
</clbl:labelList>
</file>

<file path=docProps/app.xml><?xml version="1.0" encoding="utf-8"?>
<Properties xmlns="http://schemas.openxmlformats.org/officeDocument/2006/extended-properties" xmlns:vt="http://schemas.openxmlformats.org/officeDocument/2006/docPropsVTypes">
  <Template>AESO Regular Screen_Presentation</Template>
  <TotalTime>3597</TotalTime>
  <Words>678</Words>
  <Application>Microsoft Office PowerPoint</Application>
  <PresentationFormat>On-screen Show (4:3)</PresentationFormat>
  <Paragraphs>146</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Söhne</vt:lpstr>
      <vt:lpstr>AESO presentation</vt:lpstr>
      <vt:lpstr>ARS Compliance  Portal Training Session  (2024 Update)</vt:lpstr>
      <vt:lpstr>The Plan</vt:lpstr>
      <vt:lpstr>Agenda</vt:lpstr>
      <vt:lpstr>Why the Changes?</vt:lpstr>
      <vt:lpstr>What’s New?</vt:lpstr>
      <vt:lpstr>What’s New?</vt:lpstr>
      <vt:lpstr>What are Designated Document Provider (DDP) Relationships?</vt:lpstr>
      <vt:lpstr>What are Designated Document Provider (DDP) Relationships?</vt:lpstr>
      <vt:lpstr>What are Designated Document Provider (DDP) Relationships?</vt:lpstr>
      <vt:lpstr>Designated Document Provider (DDP) Relationships  - Communication</vt:lpstr>
      <vt:lpstr>Designated Document Provider (DDP) Relationships - Schedule</vt:lpstr>
      <vt:lpstr>Document Provider (DDP) Relationships - Scope</vt:lpstr>
      <vt:lpstr>Document Provider (DDP) Relationships - Life Cycle</vt:lpstr>
      <vt:lpstr>Questions before the Demo?</vt:lpstr>
      <vt:lpstr>DEMO  - MP Registration Update - Establishing New DDP Relationship - Terminating DDP Relationship</vt:lpstr>
      <vt:lpstr>Useful Link</vt:lpstr>
      <vt:lpstr>Contact the AESO</vt:lpstr>
      <vt:lpstr>Questions and Feedbacks</vt:lpstr>
    </vt:vector>
  </TitlesOfParts>
  <Company>Alberta Electric System Operator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Approved AESO Slides</dc:title>
  <dc:creator>Nicole Poulin</dc:creator>
  <cp:lastModifiedBy>Jane Mahilom</cp:lastModifiedBy>
  <cp:revision>127</cp:revision>
  <dcterms:created xsi:type="dcterms:W3CDTF">2021-11-10T15:47:30Z</dcterms:created>
  <dcterms:modified xsi:type="dcterms:W3CDTF">2024-02-14T18:10:44Z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4f2212-fe43-4578-b841-38c95b77cb60_Enabled">
    <vt:lpwstr>true</vt:lpwstr>
  </property>
  <property fmtid="{D5CDD505-2E9C-101B-9397-08002B2CF9AE}" pid="3" name="MSIP_Label_854f2212-fe43-4578-b841-38c95b77cb60_SetDate">
    <vt:lpwstr>2021-04-28T20:35:13Z</vt:lpwstr>
  </property>
  <property fmtid="{D5CDD505-2E9C-101B-9397-08002B2CF9AE}" pid="4" name="MSIP_Label_854f2212-fe43-4578-b841-38c95b77cb60_Method">
    <vt:lpwstr>Standard</vt:lpwstr>
  </property>
  <property fmtid="{D5CDD505-2E9C-101B-9397-08002B2CF9AE}" pid="5" name="MSIP_Label_854f2212-fe43-4578-b841-38c95b77cb60_Name">
    <vt:lpwstr>AESO Internal Protected Document</vt:lpwstr>
  </property>
  <property fmtid="{D5CDD505-2E9C-101B-9397-08002B2CF9AE}" pid="6" name="MSIP_Label_854f2212-fe43-4578-b841-38c95b77cb60_SiteId">
    <vt:lpwstr>9869aa0d-ebba-4f8c-9399-7dff7665b1d1</vt:lpwstr>
  </property>
  <property fmtid="{D5CDD505-2E9C-101B-9397-08002B2CF9AE}" pid="7" name="MSIP_Label_854f2212-fe43-4578-b841-38c95b77cb60_ActionId">
    <vt:lpwstr>b38b0a36-d725-44cd-ac61-f7a2d95ae261</vt:lpwstr>
  </property>
  <property fmtid="{D5CDD505-2E9C-101B-9397-08002B2CF9AE}" pid="8" name="MSIP_Label_854f2212-fe43-4578-b841-38c95b77cb60_ContentBits">
    <vt:lpwstr>0</vt:lpwstr>
  </property>
</Properties>
</file>