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56" r:id="rId6"/>
    <p:sldId id="282" r:id="rId7"/>
    <p:sldId id="294" r:id="rId8"/>
    <p:sldId id="326" r:id="rId9"/>
    <p:sldId id="321" r:id="rId10"/>
    <p:sldId id="330" r:id="rId11"/>
    <p:sldId id="331" r:id="rId12"/>
    <p:sldId id="332" r:id="rId13"/>
    <p:sldId id="333" r:id="rId14"/>
    <p:sldId id="334" r:id="rId15"/>
    <p:sldId id="258" r:id="rId16"/>
    <p:sldId id="316" r:id="rId17"/>
    <p:sldId id="325" r:id="rId18"/>
    <p:sldId id="324" r:id="rId19"/>
    <p:sldId id="307" r:id="rId20"/>
    <p:sldId id="297" r:id="rId21"/>
    <p:sldId id="259" r:id="rId22"/>
    <p:sldId id="327" r:id="rId23"/>
    <p:sldId id="260" r:id="rId24"/>
    <p:sldId id="291" r:id="rId25"/>
    <p:sldId id="320" r:id="rId26"/>
    <p:sldId id="328" r:id="rId27"/>
    <p:sldId id="335" r:id="rId28"/>
    <p:sldId id="323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741"/>
    <a:srgbClr val="FFFFFF"/>
    <a:srgbClr val="00B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77900" autoAdjust="0"/>
  </p:normalViewPr>
  <p:slideViewPr>
    <p:cSldViewPr>
      <p:cViewPr>
        <p:scale>
          <a:sx n="110" d="100"/>
          <a:sy n="110" d="100"/>
        </p:scale>
        <p:origin x="-7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52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62E217-DCAF-4AEA-BA05-0EFE5806FD9B}" type="datetimeFigureOut">
              <a:rPr lang="en-US"/>
              <a:pPr>
                <a:defRPr/>
              </a:pPr>
              <a:t>2019-08-06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F1A05-301C-4EDD-8A38-90581609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E877A3-6790-4E15-9EFD-B467148600CE}" type="datetimeFigureOut">
              <a:rPr lang="en-US"/>
              <a:pPr>
                <a:defRPr/>
              </a:pPr>
              <a:t>2019-08-06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694F98-07FA-415C-881E-0D58CCE0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solidFill>
                  <a:srgbClr val="FF0000"/>
                </a:solidFill>
              </a:rPr>
              <a:t>Consolidated Authoritative Document Glossary (CADG) currently states “energy storage facility” means a facility with technologies capable of storing and releasing electric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7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52D7E-6E23-4F49-A653-284B249810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2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Greg to speak briefly to capacity</a:t>
            </a:r>
            <a:r>
              <a:rPr lang="en-CA" baseline="0" dirty="0" smtClean="0"/>
              <a:t> market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7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0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98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aeso.ca\DFS\users\PVERMA\Desktop\Word_PPT_Design\PPT\PowerPoint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971800"/>
            <a:ext cx="5715000" cy="83820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57200" y="3810000"/>
            <a:ext cx="57150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67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96975"/>
            <a:ext cx="8742363" cy="53562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228600">
              <a:buFont typeface="Arial" panose="020B0604020202020204" pitchFamily="34" charset="0"/>
              <a:buChar char="•"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  <a:prstGeom prst="rect">
            <a:avLst/>
          </a:prstGeom>
        </p:spPr>
        <p:txBody>
          <a:bodyPr anchor="ctr"/>
          <a:lstStyle>
            <a:lvl1pPr algn="l"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856DEB-1575-4BE3-A1C0-A4E35CA982C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19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\\aeso.ca\DFS\users\PVERMA\Desktop\Word_PPT_Design\PPT\PowerPoint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52800"/>
            <a:ext cx="5715000" cy="8382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67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so.ca/assets/Uploads/AESO-Dispatchable-Renewables-Storage-Report-May2018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so.ca/assets/Uploads/market-roadmap-strategy-letter-FINAL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457200" y="2971800"/>
            <a:ext cx="6248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Energy Storage Roadmap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&amp; Flexibility Roadmap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Information Session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457200" y="3886200"/>
            <a:ext cx="5715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August 7, 2019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47650"/>
            <a:ext cx="6857999" cy="685800"/>
          </a:xfrm>
        </p:spPr>
        <p:txBody>
          <a:bodyPr/>
          <a:lstStyle/>
          <a:p>
            <a:r>
              <a:rPr lang="en-US" dirty="0" smtClean="0"/>
              <a:t>High-level </a:t>
            </a:r>
            <a:r>
              <a:rPr lang="en-US" dirty="0"/>
              <a:t>Work Components </a:t>
            </a:r>
            <a:r>
              <a:rPr lang="en-US" dirty="0" smtClean="0"/>
              <a:t>&amp; Timelines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06015658"/>
              </p:ext>
            </p:extLst>
          </p:nvPr>
        </p:nvGraphicFramePr>
        <p:xfrm>
          <a:off x="381000" y="1066800"/>
          <a:ext cx="8305801" cy="560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4495800"/>
                <a:gridCol w="2057401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Components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Expected Timelines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00100">
                <a:tc rowSpan="5">
                  <a:txBody>
                    <a:bodyPr/>
                    <a:lstStyle/>
                    <a:p>
                      <a:pPr marL="0" indent="0"/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Proactively plan to incrementally enhance system flexibility through </a:t>
                      </a:r>
                      <a:b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cost-effective approaches, should additional flexibility be required in the future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Enhance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predictability of asset generation levels in response to dispatch (dispatch tolerance)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i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 consultation to start in </a:t>
                      </a:r>
                      <a:br>
                        <a:rPr lang="en-US" i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i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</a:t>
                      </a:r>
                      <a:r>
                        <a:rPr lang="en-US" i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market pricing signals for flexibility against flexibility needs (shorter settlement, ramp products, energy market pricing changes)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  <a:r>
                        <a:rPr lang="en-US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scope TBD - assessing impacts from CM decision</a:t>
                      </a:r>
                      <a:endParaRPr lang="en-US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3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 potential enhancements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technical requirements for generation assets to provide flexibility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Q1 2020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17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4"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Assess enhancements to wind and solar forecasting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Q4 2019</a:t>
                      </a: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9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5"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Assess enhancements to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dispatch decision tool for real-time operation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 Q4 2019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629400" y="6477000"/>
            <a:ext cx="21336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latin typeface="Arial" charset="0"/>
                <a:cs typeface="Arial" charset="0"/>
              </a:rPr>
              <a:t>08/07/19  Public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 bwMode="auto">
          <a:xfrm>
            <a:off x="457200" y="3352800"/>
            <a:ext cx="6324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200" dirty="0" smtClean="0">
                <a:latin typeface="Arial" charset="0"/>
                <a:cs typeface="Arial" charset="0"/>
              </a:rPr>
              <a:t>Questions about the Flexibility Roadmap?</a:t>
            </a:r>
            <a:br>
              <a:rPr lang="en-US" altLang="en-US" sz="2200" dirty="0" smtClean="0">
                <a:latin typeface="Arial" charset="0"/>
                <a:cs typeface="Arial" charset="0"/>
              </a:rPr>
            </a:br>
            <a:r>
              <a:rPr lang="en-US" altLang="en-US" sz="2200" dirty="0" smtClean="0">
                <a:latin typeface="Arial" charset="0"/>
                <a:cs typeface="Arial" charset="0"/>
              </a:rPr>
              <a:t/>
            </a:r>
            <a:br>
              <a:rPr lang="en-US" altLang="en-US" sz="2200" dirty="0" smtClean="0">
                <a:latin typeface="Arial" charset="0"/>
                <a:cs typeface="Arial" charset="0"/>
              </a:rPr>
            </a:br>
            <a:r>
              <a:rPr lang="en-US" altLang="en-US" sz="2200" dirty="0" smtClean="0">
                <a:latin typeface="Arial" charset="0"/>
                <a:cs typeface="Arial" charset="0"/>
              </a:rPr>
              <a:t>Email: info@aeso.ca</a:t>
            </a:r>
          </a:p>
        </p:txBody>
      </p:sp>
      <p:sp>
        <p:nvSpPr>
          <p:cNvPr id="25608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25604" name="AutoShape 6" descr="Image result for twitter symbol whit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AutoShape 8" descr="Image result for twitter symbol white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759825" y="6570663"/>
            <a:ext cx="3841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fld id="{295DF5DB-051F-454E-9933-27EFDC6F07E2}" type="slidenum">
              <a:rPr lang="en-CA" altLang="en-US" sz="1000" smtClean="0">
                <a:latin typeface="Arial" charset="0"/>
              </a:rPr>
              <a:pPr eaLnBrk="1" hangingPunct="1"/>
              <a:t>11</a:t>
            </a:fld>
            <a:endParaRPr lang="en-CA" altLang="en-US" sz="1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Energy Storage Roadmap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59825" y="6570663"/>
            <a:ext cx="3841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94B5C3-3D1C-4542-9980-625B51BD3688}" type="slidenum">
              <a:rPr lang="en-CA" altLang="en-US" sz="1000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alt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 out the AESO’s plan to facilitate the integration of energy storage </a:t>
            </a:r>
          </a:p>
          <a:p>
            <a:pPr lvl="1"/>
            <a:r>
              <a:rPr lang="en-US" dirty="0" smtClean="0"/>
              <a:t>Improves clarity required for market qualification and participation, and enable efficient, effective connection, monitoring and control of energy storage facilities </a:t>
            </a:r>
          </a:p>
          <a:p>
            <a:r>
              <a:rPr lang="en-US" dirty="0" smtClean="0"/>
              <a:t>Aims to meet in-service dates starting in mid-2020</a:t>
            </a:r>
          </a:p>
          <a:p>
            <a:r>
              <a:rPr lang="en-US" dirty="0" smtClean="0"/>
              <a:t>The long-term integration of energy storage forms a key part of the Energy Storage Roadmap</a:t>
            </a:r>
          </a:p>
          <a:p>
            <a:pPr lvl="1"/>
            <a:r>
              <a:rPr lang="en-US" dirty="0" smtClean="0"/>
              <a:t>Includes changes to AESO Authoritative Documents and longer-term AESO grid &amp; market system changes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– Energy Storage Roadmap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smtClean="0"/>
              <a:t>08/07/19  Public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6DEB-1575-4BE3-A1C0-A4E35CA982CC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6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742363" cy="5356225"/>
          </a:xfrm>
        </p:spPr>
        <p:txBody>
          <a:bodyPr/>
          <a:lstStyle/>
          <a:p>
            <a:r>
              <a:rPr lang="en-CA" sz="2000" dirty="0" smtClean="0"/>
              <a:t>Level playing field</a:t>
            </a:r>
            <a:endParaRPr lang="en-US" sz="2000" dirty="0" smtClean="0"/>
          </a:p>
          <a:p>
            <a:pPr lvl="1"/>
            <a:r>
              <a:rPr lang="en-US" sz="1600" dirty="0" smtClean="0"/>
              <a:t>Alberta policy, legislation and regulations lack clarity and specificity with regard to energy storage </a:t>
            </a:r>
          </a:p>
          <a:p>
            <a:pPr lvl="1"/>
            <a:r>
              <a:rPr lang="en-US" sz="1600" dirty="0" smtClean="0"/>
              <a:t>The unique attributes of energy storage facilities are not the same as loads or generators, as currently contemplated in the AESO Authoritative Documents, resulting in a lack of clarity in the application of those documents</a:t>
            </a:r>
          </a:p>
          <a:p>
            <a:pPr lvl="1"/>
            <a:r>
              <a:rPr lang="en-US" sz="1600" dirty="0" smtClean="0"/>
              <a:t>Energy storage does not currently enjoy the same ease of connection as other assets </a:t>
            </a:r>
          </a:p>
          <a:p>
            <a:r>
              <a:rPr lang="en-CA" sz="2000" dirty="0" smtClean="0"/>
              <a:t>Value and benefits</a:t>
            </a:r>
            <a:endParaRPr lang="en-US" sz="2000" dirty="0" smtClean="0"/>
          </a:p>
          <a:p>
            <a:pPr lvl="1"/>
            <a:r>
              <a:rPr lang="en-US" sz="1600" dirty="0" smtClean="0"/>
              <a:t>Energy storage can optimize intermittent generation </a:t>
            </a:r>
          </a:p>
          <a:p>
            <a:pPr lvl="1"/>
            <a:r>
              <a:rPr lang="en-US" sz="1600" dirty="0" smtClean="0"/>
              <a:t>Energy storage could reduce costs to AIES infrastructure through transmission and distribution deferral, resulting in potential cost benefits to customers</a:t>
            </a:r>
          </a:p>
          <a:p>
            <a:pPr lvl="1"/>
            <a:r>
              <a:rPr lang="en-US" sz="1600" dirty="0" smtClean="0"/>
              <a:t>Fast frequency response from energy storage can enable reductions in required volumes of certain ancillary services, resulting in potential cost benefits to customers</a:t>
            </a:r>
          </a:p>
          <a:p>
            <a:r>
              <a:rPr lang="en-CA" sz="2000" dirty="0" smtClean="0"/>
              <a:t>Other jurisdictions</a:t>
            </a:r>
            <a:endParaRPr lang="en-US" sz="2000" dirty="0" smtClean="0"/>
          </a:p>
          <a:p>
            <a:pPr lvl="1"/>
            <a:r>
              <a:rPr lang="en-US" sz="1600" dirty="0" smtClean="0"/>
              <a:t>Other jurisdictions have developed (or are developing) processes and rules to incorporate energy storage technologies and services into their regulatory and market frameworks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 for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61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196975"/>
            <a:ext cx="8534400" cy="5356225"/>
          </a:xfrm>
        </p:spPr>
        <p:txBody>
          <a:bodyPr/>
          <a:lstStyle/>
          <a:p>
            <a:r>
              <a:rPr lang="en-US" dirty="0" smtClean="0"/>
              <a:t>Objective of the Principles:</a:t>
            </a:r>
          </a:p>
          <a:p>
            <a:pPr lvl="1"/>
            <a:r>
              <a:rPr lang="en-US" dirty="0" smtClean="0"/>
              <a:t>Industry alignment</a:t>
            </a:r>
          </a:p>
          <a:p>
            <a:pPr lvl="1"/>
            <a:r>
              <a:rPr lang="en-US" dirty="0" smtClean="0"/>
              <a:t>Guide the development of the Energy Storage Roadmap</a:t>
            </a:r>
          </a:p>
          <a:p>
            <a:r>
              <a:rPr lang="en-US" dirty="0" smtClean="0"/>
              <a:t>General Principles related to the Roadmap Objectives:</a:t>
            </a:r>
          </a:p>
          <a:p>
            <a:pPr lvl="1"/>
            <a:r>
              <a:rPr lang="en-US" dirty="0" smtClean="0"/>
              <a:t>The AESO will facilitate the integration of energy storage </a:t>
            </a:r>
          </a:p>
          <a:p>
            <a:pPr lvl="1"/>
            <a:r>
              <a:rPr lang="en-US" dirty="0" smtClean="0"/>
              <a:t>Energy storage will be approached as a </a:t>
            </a:r>
            <a:r>
              <a:rPr lang="en-US" b="1" dirty="0" smtClean="0"/>
              <a:t>unique asset type</a:t>
            </a:r>
            <a:r>
              <a:rPr lang="en-US" dirty="0" smtClean="0"/>
              <a:t>; it is neither a load nor a generator </a:t>
            </a:r>
          </a:p>
          <a:p>
            <a:pPr lvl="1"/>
            <a:r>
              <a:rPr lang="en-US" dirty="0" smtClean="0"/>
              <a:t>The AESO will be impartial to energy storage technology, configuration and point of connection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Storage Roadmap Principles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6DEB-1575-4BE3-A1C0-A4E35CA982CC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36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Energy Storage – Definition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94B5C3-3D1C-4542-9980-625B51BD3688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52400" y="1196975"/>
            <a:ext cx="8839200" cy="5356225"/>
          </a:xfrm>
        </p:spPr>
        <p:txBody>
          <a:bodyPr/>
          <a:lstStyle/>
          <a:p>
            <a:r>
              <a:rPr lang="en-US" dirty="0" smtClean="0"/>
              <a:t>‘Working’ definition:</a:t>
            </a:r>
          </a:p>
          <a:p>
            <a:pPr marL="457200" lvl="1" indent="0">
              <a:buNone/>
            </a:pPr>
            <a:r>
              <a:rPr lang="en-US" sz="2000" i="1" dirty="0" smtClean="0"/>
              <a:t>“Energy </a:t>
            </a:r>
            <a:r>
              <a:rPr lang="en-US" sz="2000" i="1" dirty="0"/>
              <a:t>Storage </a:t>
            </a:r>
            <a:r>
              <a:rPr lang="en-US" sz="2000" i="1" dirty="0" smtClean="0"/>
              <a:t>is any technology or process </a:t>
            </a:r>
            <a:r>
              <a:rPr lang="en-US" sz="2000" i="1" dirty="0"/>
              <a:t>that is capable </a:t>
            </a:r>
            <a:r>
              <a:rPr lang="en-US" sz="2000" i="1" dirty="0" smtClean="0"/>
              <a:t>of using electricity as an input, storing the </a:t>
            </a:r>
            <a:r>
              <a:rPr lang="en-US" sz="2000" i="1" dirty="0"/>
              <a:t>energy for a period of </a:t>
            </a:r>
            <a:r>
              <a:rPr lang="en-US" sz="2000" i="1" dirty="0" smtClean="0"/>
              <a:t>time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and </a:t>
            </a:r>
            <a:r>
              <a:rPr lang="en-US" sz="2000" i="1" dirty="0"/>
              <a:t>then </a:t>
            </a:r>
            <a:r>
              <a:rPr lang="en-US" sz="2000" i="1" dirty="0" smtClean="0"/>
              <a:t>discharging electricity as an output”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8001000" cy="343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Approach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EBB052-0799-4A90-BEA2-AEFB6AB0DAFE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1" y="2438401"/>
            <a:ext cx="2666999" cy="25146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>
              <a:buClr>
                <a:schemeClr val="tx2"/>
              </a:buClr>
            </a:pPr>
            <a:r>
              <a:rPr lang="en-US" sz="2000" dirty="0" smtClean="0"/>
              <a:t>Committed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Current state 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Future state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Bridge the gap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5991225" cy="494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AIES currently has no transmission-connected energy storage facilities</a:t>
            </a:r>
          </a:p>
          <a:p>
            <a:r>
              <a:rPr lang="en-US" dirty="0" smtClean="0"/>
              <a:t>Energy storage can participate in Alberta’s electricity markets as two separate assets, a generator or a load </a:t>
            </a:r>
          </a:p>
          <a:p>
            <a:r>
              <a:rPr lang="en-US" dirty="0" smtClean="0"/>
              <a:t>Existing AESO Authoritative </a:t>
            </a:r>
            <a:r>
              <a:rPr lang="en-US" dirty="0"/>
              <a:t>D</a:t>
            </a:r>
            <a:r>
              <a:rPr lang="en-US" dirty="0" smtClean="0"/>
              <a:t>ocuments and tools do not fully contemplate energy storage, resulting in a lack of clarity</a:t>
            </a:r>
          </a:p>
          <a:p>
            <a:r>
              <a:rPr lang="en-US" dirty="0" smtClean="0"/>
              <a:t>The AESO is currently engaging stakeholders in a review of the bulk and regional tariff design </a:t>
            </a:r>
          </a:p>
          <a:p>
            <a:pPr lvl="1"/>
            <a:r>
              <a:rPr lang="en-US" dirty="0" smtClean="0"/>
              <a:t>Including review of the applicable tariffs or opportunity services as they relate to energy storage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Current State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smtClean="0"/>
              <a:t>08/07/19  Public</a:t>
            </a:r>
            <a:endParaRPr lang="en-US" alt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B14B1A5-17E7-4BEA-B6F4-21023899D0AF}" type="slidenum"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TextBox 13"/>
          <p:cNvSpPr txBox="1">
            <a:spLocks noChangeArrowheads="1"/>
          </p:cNvSpPr>
          <p:nvPr/>
        </p:nvSpPr>
        <p:spPr bwMode="auto">
          <a:xfrm>
            <a:off x="-133350" y="5884863"/>
            <a:ext cx="2703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  <a:buClr>
                <a:schemeClr val="hlink"/>
              </a:buClr>
            </a:pPr>
            <a:r>
              <a:rPr lang="en-US" altLang="en-US" sz="1600">
                <a:solidFill>
                  <a:schemeClr val="bg1"/>
                </a:solidFill>
                <a:latin typeface="Arial" charset="0"/>
              </a:rPr>
              <a:t>Energy-only Markets</a:t>
            </a:r>
          </a:p>
        </p:txBody>
      </p:sp>
    </p:spTree>
    <p:extLst>
      <p:ext uri="{BB962C8B-B14F-4D97-AF65-F5344CB8AC3E}">
        <p14:creationId xmlns:p14="http://schemas.microsoft.com/office/powerpoint/2010/main" val="18042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Integrated Schedule – Summary 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C9A0B2-8830-4669-B15A-5847B56A2BC8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altLang="en-US" smtClean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" y="1524000"/>
            <a:ext cx="901684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94B5C3-3D1C-4542-9980-625B51BD3688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altLang="en-US" smtClean="0"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405963"/>
              </p:ext>
            </p:extLst>
          </p:nvPr>
        </p:nvGraphicFramePr>
        <p:xfrm>
          <a:off x="1066800" y="1341120"/>
          <a:ext cx="6781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542"/>
                <a:gridCol w="13682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&amp; Introductions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  <a:endParaRPr lang="en-US" sz="1600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 Roadmap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Storage Roadmap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Q&amp;A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Integrated Schedule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A4CB92-0DC4-4812-BE3E-EA12E9985E88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9221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9" y="1295400"/>
            <a:ext cx="893280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8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Storage Roadmap </a:t>
            </a:r>
          </a:p>
          <a:p>
            <a:pPr lvl="1"/>
            <a:r>
              <a:rPr lang="en-US" dirty="0" smtClean="0"/>
              <a:t>Published on AESO.ca this afternoon </a:t>
            </a:r>
          </a:p>
          <a:p>
            <a:pPr lvl="1"/>
            <a:r>
              <a:rPr lang="en-US" dirty="0" smtClean="0"/>
              <a:t>Feedback survey  </a:t>
            </a:r>
          </a:p>
          <a:p>
            <a:pPr lvl="2"/>
            <a:r>
              <a:rPr lang="en-US" dirty="0" smtClean="0"/>
              <a:t>Deadline September 6, 2019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Engage with industry</a:t>
            </a:r>
          </a:p>
          <a:p>
            <a:pPr lvl="2"/>
            <a:r>
              <a:rPr lang="en-US" dirty="0" smtClean="0"/>
              <a:t>Ongoing communication</a:t>
            </a:r>
          </a:p>
          <a:p>
            <a:pPr lvl="2"/>
            <a:r>
              <a:rPr lang="en-US" dirty="0" smtClean="0"/>
              <a:t>Review potential working groups</a:t>
            </a:r>
          </a:p>
          <a:p>
            <a:pPr lvl="1"/>
            <a:r>
              <a:rPr lang="en-US" dirty="0" smtClean="0"/>
              <a:t>Continue Phase 1 short-term implementation </a:t>
            </a:r>
          </a:p>
          <a:p>
            <a:pPr lvl="1"/>
            <a:r>
              <a:rPr lang="en-US" dirty="0" smtClean="0"/>
              <a:t>Provide clarity to enable active energy storage connection projects</a:t>
            </a:r>
            <a:endParaRPr lang="en-US" dirty="0"/>
          </a:p>
        </p:txBody>
      </p:sp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Next Steps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4CC0BCB-36DC-4205-A7CF-A8E2AAF439B9}" type="slidenum"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 bwMode="auto">
          <a:xfrm>
            <a:off x="457200" y="3352800"/>
            <a:ext cx="6096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Questions about the Energy Storage Roadmap?</a:t>
            </a:r>
            <a:br>
              <a:rPr lang="en-US" altLang="en-US" sz="2000" dirty="0" smtClean="0">
                <a:latin typeface="Arial" charset="0"/>
                <a:cs typeface="Arial" charset="0"/>
              </a:rPr>
            </a:br>
            <a:r>
              <a:rPr lang="en-US" altLang="en-US" sz="2000" dirty="0" smtClean="0">
                <a:latin typeface="Arial" charset="0"/>
                <a:cs typeface="Arial" charset="0"/>
              </a:rPr>
              <a:t/>
            </a:r>
            <a:br>
              <a:rPr lang="en-US" altLang="en-US" sz="2000" dirty="0" smtClean="0">
                <a:latin typeface="Arial" charset="0"/>
                <a:cs typeface="Arial" charset="0"/>
              </a:rPr>
            </a:br>
            <a:r>
              <a:rPr lang="en-US" altLang="en-US" sz="2000" dirty="0" smtClean="0">
                <a:latin typeface="Arial" charset="0"/>
                <a:cs typeface="Arial" charset="0"/>
              </a:rPr>
              <a:t>Email: energystorage@aeso.ca </a:t>
            </a:r>
          </a:p>
        </p:txBody>
      </p:sp>
      <p:sp>
        <p:nvSpPr>
          <p:cNvPr id="25608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25604" name="AutoShape 6" descr="Image result for twitter symbol whit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AutoShape 8" descr="Image result for twitter symbol white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759825" y="6570663"/>
            <a:ext cx="3841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fld id="{295DF5DB-051F-454E-9933-27EFDC6F07E2}" type="slidenum">
              <a:rPr lang="en-CA" altLang="en-US" sz="1000" smtClean="0">
                <a:latin typeface="Arial" charset="0"/>
              </a:rPr>
              <a:pPr eaLnBrk="1" hangingPunct="1"/>
              <a:t>22</a:t>
            </a:fld>
            <a:endParaRPr lang="en-CA" alt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Connect with the AESO</a:t>
            </a:r>
          </a:p>
        </p:txBody>
      </p:sp>
      <p:sp>
        <p:nvSpPr>
          <p:cNvPr id="24581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08/07/19  Public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5DF5DB-051F-454E-9933-27EFDC6F07E2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altLang="en-US" dirty="0" smtClean="0">
              <a:latin typeface="Arial" charset="0"/>
            </a:endParaRPr>
          </a:p>
        </p:txBody>
      </p:sp>
      <p:pic>
        <p:nvPicPr>
          <p:cNvPr id="2050" name="Picture 2" descr="T:\Intranet Data\Corporate Communications\Brand_and_Design\_Assets_Brand_and_Design\_Stock_Photo_and_Illustrations\Computer Graphic_Up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808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5444" y="4952999"/>
            <a:ext cx="85344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728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841375" eaLnBrk="1" hangingPunct="1"/>
            <a:r>
              <a:rPr lang="en-US" altLang="en-US" b="1" i="1" dirty="0">
                <a:latin typeface="Arial" charset="0"/>
                <a:cs typeface="Arial" charset="0"/>
              </a:rPr>
              <a:t>Twitter: </a:t>
            </a:r>
            <a:r>
              <a:rPr lang="en-US" altLang="en-US" i="1" dirty="0">
                <a:latin typeface="Arial" charset="0"/>
                <a:cs typeface="Arial" charset="0"/>
              </a:rPr>
              <a:t>@</a:t>
            </a:r>
            <a:r>
              <a:rPr lang="en-US" altLang="en-US" i="1" dirty="0" err="1">
                <a:latin typeface="Arial" charset="0"/>
                <a:cs typeface="Arial" charset="0"/>
              </a:rPr>
              <a:t>theAESO</a:t>
            </a:r>
            <a:endParaRPr lang="en-US" altLang="en-US" i="1" dirty="0">
              <a:latin typeface="Arial" charset="0"/>
              <a:cs typeface="Arial" charset="0"/>
            </a:endParaRPr>
          </a:p>
          <a:p>
            <a:pPr lvl="1" defTabSz="841375" eaLnBrk="1" hangingPunct="1"/>
            <a:r>
              <a:rPr lang="en-US" altLang="en-US" b="1" i="1" dirty="0">
                <a:latin typeface="Arial" charset="0"/>
                <a:cs typeface="Arial" charset="0"/>
              </a:rPr>
              <a:t>Email: </a:t>
            </a:r>
            <a:r>
              <a:rPr lang="en-US" altLang="en-US" i="1" dirty="0">
                <a:latin typeface="Arial" charset="0"/>
                <a:cs typeface="Arial" charset="0"/>
              </a:rPr>
              <a:t>info@aeso.ca</a:t>
            </a:r>
          </a:p>
          <a:p>
            <a:pPr lvl="1" defTabSz="841375" eaLnBrk="1" hangingPunct="1"/>
            <a:r>
              <a:rPr lang="en-US" altLang="en-US" b="1" i="1" dirty="0">
                <a:latin typeface="Arial" charset="0"/>
                <a:cs typeface="Arial" charset="0"/>
              </a:rPr>
              <a:t>Website: </a:t>
            </a:r>
            <a:r>
              <a:rPr lang="en-US" altLang="en-US" i="1" dirty="0">
                <a:latin typeface="Arial" charset="0"/>
                <a:cs typeface="Arial" charset="0"/>
              </a:rPr>
              <a:t>www.aeso.ca</a:t>
            </a:r>
          </a:p>
          <a:p>
            <a:pPr lvl="1" defTabSz="841375" eaLnBrk="1" hangingPunct="1"/>
            <a:r>
              <a:rPr lang="en-US" altLang="en-US" dirty="0">
                <a:latin typeface="Arial" charset="0"/>
                <a:cs typeface="Arial" charset="0"/>
              </a:rPr>
              <a:t>Subscribe to our stakeholder newsletter 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25608" name="Content Placeholder 4"/>
          <p:cNvSpPr>
            <a:spLocks noGrp="1"/>
          </p:cNvSpPr>
          <p:nvPr>
            <p:ph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25604" name="AutoShape 6" descr="Image result for twitter symbol whit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AutoShape 8" descr="Image result for twitter symbol white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8759825" y="6570663"/>
            <a:ext cx="3841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fld id="{295DF5DB-051F-454E-9933-27EFDC6F07E2}" type="slidenum">
              <a:rPr lang="en-CA" altLang="en-US" sz="1000" smtClean="0">
                <a:latin typeface="Arial" charset="0"/>
              </a:rPr>
              <a:pPr eaLnBrk="1" hangingPunct="1"/>
              <a:t>24</a:t>
            </a:fld>
            <a:endParaRPr lang="en-CA" alt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Welcome &amp; Introductions</a:t>
            </a:r>
            <a:endParaRPr lang="en-US" altLang="en-US" dirty="0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59825" y="6570663"/>
            <a:ext cx="3841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94B5C3-3D1C-4542-9980-625B51BD3688}" type="slidenum">
              <a:rPr lang="en-CA" altLang="en-US" sz="1000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alt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AESO is mandated to promote the fair, efficient and openly competitive exchange of electricity</a:t>
            </a:r>
          </a:p>
          <a:p>
            <a:r>
              <a:rPr lang="en-US" i="1" dirty="0" smtClean="0"/>
              <a:t>Dispatchable </a:t>
            </a:r>
            <a:r>
              <a:rPr lang="en-US" i="1" dirty="0"/>
              <a:t>Renewables and Energy Storage</a:t>
            </a:r>
            <a:r>
              <a:rPr lang="en-US" dirty="0"/>
              <a:t> </a:t>
            </a:r>
            <a:r>
              <a:rPr lang="en-US" i="1" dirty="0" smtClean="0"/>
              <a:t>report</a:t>
            </a:r>
            <a:r>
              <a:rPr lang="en-US" dirty="0" smtClean="0"/>
              <a:t>* published in September 2018</a:t>
            </a:r>
            <a:endParaRPr lang="en-US" dirty="0"/>
          </a:p>
          <a:p>
            <a:pPr lvl="1"/>
            <a:r>
              <a:rPr lang="en-US" dirty="0" smtClean="0"/>
              <a:t>Recommended creating </a:t>
            </a:r>
            <a:r>
              <a:rPr lang="en-US" dirty="0"/>
              <a:t>an energy storage roadmap and a flexibility roadmap</a:t>
            </a:r>
          </a:p>
          <a:p>
            <a:r>
              <a:rPr lang="en-US" dirty="0"/>
              <a:t>Legislation, r</a:t>
            </a:r>
            <a:r>
              <a:rPr lang="en-US" dirty="0" smtClean="0"/>
              <a:t>egulations </a:t>
            </a:r>
            <a:r>
              <a:rPr lang="en-US" dirty="0"/>
              <a:t>and AESO Authoritative Documents do not currently contemplate the integration of energy storage </a:t>
            </a:r>
            <a:endParaRPr lang="en-US" dirty="0" smtClean="0"/>
          </a:p>
          <a:p>
            <a:r>
              <a:rPr lang="en-US" dirty="0" smtClean="0"/>
              <a:t>AESO is committed to working through these issues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08/07/19  </a:t>
            </a:r>
            <a:r>
              <a:rPr lang="en-US" altLang="en-US" dirty="0" smtClean="0"/>
              <a:t>Public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33400" y="6096000"/>
            <a:ext cx="754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www.aeso.ca/assets/Uploads/AESO-Dispatchable-Renewables-Storage-Report-May2018.pdf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Flexibility Roadmap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/>
              <a:t>08/07/19  Public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59825" y="6570663"/>
            <a:ext cx="3841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194B5C3-3D1C-4542-9980-625B51BD3688}" type="slidenum">
              <a:rPr lang="en-CA" altLang="en-US" sz="1000" smtClean="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n-CA" altLang="en-US" sz="10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detailed in section 5.5.1 of the </a:t>
            </a:r>
            <a:r>
              <a:rPr lang="en-US" i="1" dirty="0" smtClean="0"/>
              <a:t>Dispatchable Renewables and Energy Storage report</a:t>
            </a:r>
            <a:r>
              <a:rPr lang="en-US" dirty="0" smtClean="0"/>
              <a:t>, the objectives of the Flexibility Roadmap are to:</a:t>
            </a:r>
          </a:p>
          <a:p>
            <a:pPr lvl="1"/>
            <a:r>
              <a:rPr lang="en-US" dirty="0" smtClean="0"/>
              <a:t>Sustain the flexibility modelling process to forecast future flexibility needs and capabilities, including calibrating the models from actual results</a:t>
            </a:r>
          </a:p>
          <a:p>
            <a:pPr lvl="1"/>
            <a:r>
              <a:rPr lang="en-US" dirty="0" smtClean="0"/>
              <a:t>Proactively plan to incrementally enhance system flexibility through cost-effective approaches, should additional flexibility be required in the future</a:t>
            </a:r>
          </a:p>
          <a:p>
            <a:pPr lvl="1"/>
            <a:endParaRPr lang="en-US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</a:t>
            </a:r>
            <a:endParaRPr lang="en-US" altLang="en-US" dirty="0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dirty="0" smtClean="0"/>
              <a:t>08/07/19  Public</a:t>
            </a:r>
            <a:endParaRPr lang="en-US" alt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194B5C3-3D1C-4542-9980-625B51BD3688}" type="slidenum"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 bwMode="auto">
          <a:xfrm>
            <a:off x="152400" y="1196975"/>
            <a:ext cx="8742363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As explained in the AESO letter* to stakeholders dated </a:t>
            </a:r>
            <a:br>
              <a:rPr lang="en-US" dirty="0" smtClean="0"/>
            </a:br>
            <a:r>
              <a:rPr lang="en-US" dirty="0" smtClean="0"/>
              <a:t>Feb. 7, 2019, the following Energy and AS Markets items of the Market Evolution Roadmap items are considered part of the Flexibility Roadmap: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ispatch tolerance</a:t>
            </a:r>
          </a:p>
          <a:p>
            <a:pPr lvl="1"/>
            <a:r>
              <a:rPr lang="en-US" dirty="0" smtClean="0"/>
              <a:t>Shorter settlement</a:t>
            </a:r>
          </a:p>
          <a:p>
            <a:pPr lvl="1"/>
            <a:r>
              <a:rPr lang="en-US" dirty="0" smtClean="0"/>
              <a:t>Ramp product</a:t>
            </a:r>
          </a:p>
          <a:p>
            <a:pPr lvl="1"/>
            <a:r>
              <a:rPr lang="en-US" dirty="0" smtClean="0"/>
              <a:t>Pricing (price cap, negative pricing, shortage pricing)</a:t>
            </a:r>
          </a:p>
          <a:p>
            <a:pPr marL="346075" indent="0">
              <a:buNone/>
            </a:pP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Background (continued)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6629400" y="6477000"/>
            <a:ext cx="2133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08/07/19  Public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94B5C3-3D1C-4542-9980-625B51BD3688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6078379"/>
            <a:ext cx="754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www.aeso.ca/assets/Uploads/market-roadmap-strategy-letter-FINAL2.pdf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742363" cy="5356225"/>
          </a:xfrm>
        </p:spPr>
        <p:txBody>
          <a:bodyPr/>
          <a:lstStyle/>
          <a:p>
            <a:r>
              <a:rPr lang="en-US" sz="2000" dirty="0" smtClean="0"/>
              <a:t>In 2019 and 2020, the Flexibility Roadmap will:</a:t>
            </a:r>
          </a:p>
          <a:p>
            <a:pPr lvl="1"/>
            <a:r>
              <a:rPr lang="en-US" sz="1800" dirty="0" smtClean="0"/>
              <a:t>Develop related AESO processes</a:t>
            </a:r>
          </a:p>
          <a:p>
            <a:pPr lvl="1"/>
            <a:r>
              <a:rPr lang="en-US" sz="1800" dirty="0" smtClean="0"/>
              <a:t>Implement the processes and publish the first flexibility performance report and the first flexibility needs report in 2020 </a:t>
            </a:r>
          </a:p>
          <a:p>
            <a:pPr lvl="1"/>
            <a:r>
              <a:rPr lang="en-US" sz="1800" dirty="0" smtClean="0"/>
              <a:t>Assess enhancements to technical requirements and wind / solar forecasting</a:t>
            </a:r>
          </a:p>
          <a:p>
            <a:pPr lvl="1"/>
            <a:r>
              <a:rPr lang="en-US" sz="1800" dirty="0" smtClean="0"/>
              <a:t>Assess enhancements to real-time operational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tools in managing </a:t>
            </a:r>
            <a:br>
              <a:rPr lang="en-US" sz="1800" dirty="0" smtClean="0"/>
            </a:br>
            <a:r>
              <a:rPr lang="en-US" sz="1800" dirty="0" smtClean="0"/>
              <a:t>Net Demand Variability</a:t>
            </a:r>
          </a:p>
          <a:p>
            <a:pPr lvl="1"/>
            <a:r>
              <a:rPr lang="en-US" sz="1800" dirty="0" smtClean="0"/>
              <a:t>Advance related Market Evolution Roadmap items</a:t>
            </a:r>
          </a:p>
          <a:p>
            <a:r>
              <a:rPr lang="en-US" sz="2000" dirty="0" smtClean="0"/>
              <a:t>Flexibility Roadmap is expected to be completed in 2020, after which:</a:t>
            </a:r>
          </a:p>
          <a:p>
            <a:pPr lvl="1"/>
            <a:r>
              <a:rPr lang="en-US" sz="1800" dirty="0" smtClean="0"/>
              <a:t>The established processes will continue to be implemented as part of AESO routine business</a:t>
            </a:r>
          </a:p>
          <a:p>
            <a:pPr lvl="1"/>
            <a:r>
              <a:rPr lang="en-US" sz="1800" dirty="0" smtClean="0"/>
              <a:t>Implementation of measures that received approval to proceed will follow the normal stakeholder consultation and change process</a:t>
            </a:r>
          </a:p>
          <a:p>
            <a:pPr lvl="1"/>
            <a:r>
              <a:rPr lang="en-US" sz="1800" dirty="0" smtClean="0"/>
              <a:t>Measures that are not being implemented immediately will be monitored in the future as part of regular AESO business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Flexibility Roadmap Approach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en-US" smtClean="0"/>
              <a:t>08/07/19  Public</a:t>
            </a:r>
            <a:endParaRPr lang="en-US" altLang="en-US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194B5C3-3D1C-4542-9980-625B51BD3688}" type="slidenum"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47650"/>
            <a:ext cx="6857999" cy="685800"/>
          </a:xfrm>
        </p:spPr>
        <p:txBody>
          <a:bodyPr/>
          <a:lstStyle/>
          <a:p>
            <a:r>
              <a:rPr lang="en-US" dirty="0" smtClean="0"/>
              <a:t>High-level Work Components &amp; Timelines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97055112"/>
              </p:ext>
            </p:extLst>
          </p:nvPr>
        </p:nvGraphicFramePr>
        <p:xfrm>
          <a:off x="381000" y="1143000"/>
          <a:ext cx="8275320" cy="423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3733800"/>
                <a:gridCol w="2255520"/>
              </a:tblGrid>
              <a:tr h="5334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 Components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Expected Timelines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28700">
                <a:tc rowSpan="2">
                  <a:txBody>
                    <a:bodyPr/>
                    <a:lstStyle/>
                    <a:p>
                      <a:pPr marL="0" indent="0"/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 the flexibility modelling process to forecast future flexibility needs and capabilities, including calibrating the models from actual results</a:t>
                      </a:r>
                      <a:endParaRPr lang="en-US" sz="1800" kern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and implement process to forecast and report on flexibility needs and capabilities, including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calibration to actual data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report published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</a:t>
                      </a:r>
                      <a:br>
                        <a:rPr lang="en-US" sz="18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mid-2020</a:t>
                      </a:r>
                      <a:endParaRPr lang="en-US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endParaRPr lang="en-US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287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 startAt="2"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and implement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to report on actual system flexibility performance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629400" y="6477000"/>
            <a:ext cx="21336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latin typeface="Arial" charset="0"/>
                <a:cs typeface="Arial" charset="0"/>
              </a:rPr>
              <a:t>08/07/19  Public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90611 Energy Storage workshop - AESO - D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B495E0F31454C9E233BF226659A8B" ma:contentTypeVersion="2" ma:contentTypeDescription="Create a new document." ma:contentTypeScope="" ma:versionID="7de3034c15658b00ff99a2f154d6a4d0">
  <xsd:schema xmlns:xsd="http://www.w3.org/2001/XMLSchema" xmlns:xs="http://www.w3.org/2001/XMLSchema" xmlns:p="http://schemas.microsoft.com/office/2006/metadata/properties" xmlns:ns2="bfc2574c-8110-4e43-9784-1ee86de75c6c" targetNamespace="http://schemas.microsoft.com/office/2006/metadata/properties" ma:root="true" ma:fieldsID="14296604be6176af1af5c0c6a2798ad5" ns2:_="">
    <xsd:import namespace="bfc2574c-8110-4e43-9784-1ee86de75c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2574c-8110-4e43-9784-1ee86de75c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fc2574c-8110-4e43-9784-1ee86de75c6c">0000007PK3</_dlc_DocId>
    <_dlc_DocIdUrl xmlns="bfc2574c-8110-4e43-9784-1ee86de75c6c">
      <Url>https://share.aeso.ca/operations/projects/_layouts/15/DocIdRedir.aspx?ID=0000007PK3</Url>
      <Description>0000007PK3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5FA93A7-3FD2-437E-A0A0-F44A9F16F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7FAA0-C712-45FF-8993-98D1FCB46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2574c-8110-4e43-9784-1ee86de75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13E253-8551-4BEB-B4A2-4B0F9E0C90E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bfc2574c-8110-4e43-9784-1ee86de75c6c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0451F0CF-B59D-4733-A0CF-959E5145FD6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20190611 Energy Storage workshop - AESO - DoE</Template>
  <TotalTime>5653</TotalTime>
  <Words>1036</Words>
  <Application>Microsoft Office PowerPoint</Application>
  <PresentationFormat>On-screen Show (4:3)</PresentationFormat>
  <Paragraphs>195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20190611 Energy Storage workshop - AESO - DoE</vt:lpstr>
      <vt:lpstr>Energy Storage Roadmap  &amp; Flexibility Roadmap  Information Session </vt:lpstr>
      <vt:lpstr>Agenda</vt:lpstr>
      <vt:lpstr>Welcome &amp; Introductions</vt:lpstr>
      <vt:lpstr>Background</vt:lpstr>
      <vt:lpstr>Flexibility Roadmap</vt:lpstr>
      <vt:lpstr>Background</vt:lpstr>
      <vt:lpstr>Background (continued)</vt:lpstr>
      <vt:lpstr>Flexibility Roadmap Approach</vt:lpstr>
      <vt:lpstr>High-level Work Components &amp; Timelines</vt:lpstr>
      <vt:lpstr>High-level Work Components &amp; Timelines</vt:lpstr>
      <vt:lpstr>Questions about the Flexibility Roadmap?  Email: info@aeso.ca</vt:lpstr>
      <vt:lpstr>Energy Storage Roadmap</vt:lpstr>
      <vt:lpstr>Overview – Energy Storage Roadmap</vt:lpstr>
      <vt:lpstr>Motivation for Change</vt:lpstr>
      <vt:lpstr>Energy Storage Roadmap Principles</vt:lpstr>
      <vt:lpstr>Energy Storage – Definition</vt:lpstr>
      <vt:lpstr>Approach</vt:lpstr>
      <vt:lpstr>Current State</vt:lpstr>
      <vt:lpstr>Integrated Schedule – Summary </vt:lpstr>
      <vt:lpstr>Integrated Schedule</vt:lpstr>
      <vt:lpstr>Next Steps</vt:lpstr>
      <vt:lpstr>Questions about the Energy Storage Roadmap?  Email: energystorage@aeso.ca </vt:lpstr>
      <vt:lpstr>Connect with the AESO</vt:lpstr>
      <vt:lpstr>Thank You</vt:lpstr>
    </vt:vector>
  </TitlesOfParts>
  <Company>Alberta Electric System Operator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Storage Workshop AESO &amp; DoE</dc:title>
  <dc:creator>Kyle Stretch</dc:creator>
  <cp:lastModifiedBy>Kyle Stretch</cp:lastModifiedBy>
  <cp:revision>71</cp:revision>
  <cp:lastPrinted>2019-08-06T22:34:34Z</cp:lastPrinted>
  <dcterms:created xsi:type="dcterms:W3CDTF">2019-06-07T16:45:05Z</dcterms:created>
  <dcterms:modified xsi:type="dcterms:W3CDTF">2019-08-07T13:15:08Z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0x010100B01B495E0F31454C9E233BF226659A8B</vt:lpwstr>
  </property>
  <property fmtid="{D5CDD505-2E9C-101B-9397-08002B2CF9AE}" pid="3" name="_dlc_DocIdItemGuid">
    <vt:lpwstr>d26894f7-bb27-4dc2-b6ad-11889be2473b</vt:lpwstr>
  </property>
</Properties>
</file>