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8" r:id="rId3"/>
    <p:sldMasterId id="2147483662" r:id="rId4"/>
  </p:sldMasterIdLst>
  <p:notesMasterIdLst>
    <p:notesMasterId r:id="rId16"/>
  </p:notesMasterIdLst>
  <p:handoutMasterIdLst>
    <p:handoutMasterId r:id="rId17"/>
  </p:handoutMasterIdLst>
  <p:sldIdLst>
    <p:sldId id="256" r:id="rId5"/>
    <p:sldId id="277" r:id="rId6"/>
    <p:sldId id="287" r:id="rId7"/>
    <p:sldId id="286" r:id="rId8"/>
    <p:sldId id="290" r:id="rId9"/>
    <p:sldId id="289" r:id="rId10"/>
    <p:sldId id="288" r:id="rId11"/>
    <p:sldId id="292" r:id="rId12"/>
    <p:sldId id="293" r:id="rId13"/>
    <p:sldId id="294" r:id="rId14"/>
    <p:sldId id="278" r:id="rId1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8EC"/>
          </a:solidFill>
        </a:fill>
      </a:tcStyle>
    </a:wholeTbl>
    <a:band1H>
      <a:tcStyle>
        <a:tcBdr/>
        <a:fill>
          <a:solidFill>
            <a:srgbClr val="CBCED7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BCED7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407A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407A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00407A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407A"/>
          </a:solidFill>
        </a:fill>
      </a:tcStyle>
    </a:firstRow>
  </a:tblStyle>
  <a:tblStyle styleId="{B301B821-A1FF-4177-AEE7-76D212191A0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7E8EC"/>
          </a:solidFill>
        </a:fill>
      </a:tcStyle>
    </a:band1H>
    <a:band1V>
      <a:tcStyle>
        <a:tcBdr/>
        <a:fill>
          <a:solidFill>
            <a:srgbClr val="E7E8EC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407A"/>
          </a:solidFill>
        </a:fill>
      </a:tcStyle>
    </a:firstRow>
  </a:tblStyle>
  <a:tblStyle styleId="{E8034E78-7F5D-4C2E-B375-FC64B27BC917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1V>
      <a:tcStyle>
        <a:tcBdr/>
        <a:fill>
          <a:solidFill>
            <a:srgbClr val="CBCBCB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AAAAAA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AAAAAA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AAAAAA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2D5ABB26-0587-4C30-8999-92F81FD0307C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</a:tcStyle>
    </a:wholeTbl>
  </a:tblStyle>
  <a:tblStyle styleId="{69012ECD-51FC-41F1-AA8D-1B2483CD663E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407A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407A"/>
          </a:solidFill>
        </a:fill>
      </a:tcStyle>
    </a:firstRow>
  </a:tblStyle>
  <a:tblStyle styleId="{125E5076-3810-47DD-B79F-674D7AD40C01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00407A"/>
          </a:solidFill>
        </a:fill>
      </a:tcStyle>
    </a:wholeTbl>
    <a:band1H>
      <a:tcStyle>
        <a:tcBdr/>
        <a:fill>
          <a:solidFill>
            <a:srgbClr val="003160"/>
          </a:solidFill>
        </a:fill>
      </a:tcStyle>
    </a:band1H>
    <a:band1V>
      <a:tcStyle>
        <a:tcBdr/>
        <a:fill>
          <a:solidFill>
            <a:srgbClr val="003160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003160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003160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00274F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CEB482-E3A0-9DB1-6A7F-2EDE3C331FB9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61" tIns="48335" rIns="96661" bIns="48335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3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7BD0F0-FE73-6218-2ECE-AB802A112176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143585" y="0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61" tIns="48335" rIns="96661" bIns="48335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D4F3241-B084-452B-9B4A-728F789EBACA}" type="datetime1">
              <a:rPr lang="en-CA" sz="13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2026-10-20</a:t>
            </a:fld>
            <a:endParaRPr lang="en-CA" sz="13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97E77-0FE7-472A-ED62-5DA458DCC434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119475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61" tIns="48335" rIns="96661" bIns="48335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3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6722C-B3C5-1B34-2765-84975B2209DB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143585" y="9119475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61" tIns="48335" rIns="96661" bIns="48335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A244F5A-D67D-429F-8BDB-23901AA6179C}" type="slidenum">
              <a:t>‹#›</a:t>
            </a:fld>
            <a:endParaRPr lang="en-CA" sz="13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1354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0905EB-DF51-3A0C-8B0A-7185C60B8C9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170233" cy="4810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157733-4DBC-4D9A-58C8-6818FD6F979E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143375" y="0"/>
            <a:ext cx="3170233" cy="4810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09501470-30E1-41FC-8840-822E829AD2D8}" type="datetime1">
              <a:rPr lang="en-US"/>
              <a:pPr lvl="0"/>
              <a:t>10/20/2026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EDB7D17-0700-592F-94B4-7280486D6D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0" y="1200150"/>
            <a:ext cx="5759448" cy="3240084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CC215A4-E763-BBC2-08E1-C2E93552C52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31840" y="4621213"/>
            <a:ext cx="5851529" cy="37798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46385-1DA1-18ED-DBCB-22AD541A79F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120189"/>
            <a:ext cx="3170233" cy="4810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185AD-C0FC-FCA4-754A-122BA854A8A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143375" y="9120189"/>
            <a:ext cx="3170233" cy="48101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6C85EBB-B0E6-42CB-8D40-FE6FF279BCA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3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18427-89FD-C04E-9385-89939E697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AD00E1-E63C-A080-B787-B579B88F58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D6198-8664-1290-8C02-DBF2765C38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6EE60998-48D8-46A0-BC2F-B4059BEE6606}" type="slidenum"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CAFC31-D581-5B72-CC98-D999B0B10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D2A66A-656F-C519-03A6-5CE10CAE8A5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>
              <a:solidFill>
                <a:srgbClr val="333333"/>
              </a:solidFill>
              <a:latin typeface="roboto" pitchFamily="2"/>
            </a:endParaRPr>
          </a:p>
          <a:p>
            <a:pPr lvl="0"/>
            <a:r>
              <a:rPr lang="en-US">
                <a:solidFill>
                  <a:srgbClr val="333333"/>
                </a:solidFill>
                <a:latin typeface="roboto" pitchFamily="2"/>
              </a:rPr>
              <a:t> </a:t>
            </a:r>
            <a:endParaRPr lang="en-CA">
              <a:solidFill>
                <a:srgbClr val="333333"/>
              </a:solidFill>
              <a:latin typeface="roboto" pitchFamily="2"/>
            </a:endParaRPr>
          </a:p>
          <a:p>
            <a:pPr lvl="0"/>
            <a:endParaRPr lang="en-CA"/>
          </a:p>
          <a:p>
            <a:pPr lvl="0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C8F13-9475-B3B8-93EA-C0A9013614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2CB6F540-A3FA-43FC-950D-C10DACCF3CE3}" type="slidenum"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C7BF4-B627-C824-AF40-05F9C3848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360754-0E1E-FD20-D163-6ECBF80957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0">
              <a:spcBef>
                <a:spcPts val="400"/>
              </a:spcBef>
            </a:pPr>
            <a:endParaRPr lang="en-CA">
              <a:solidFill>
                <a:srgbClr val="333333"/>
              </a:solidFill>
              <a:latin typeface="roboto" pitchFamily="2"/>
            </a:endParaRPr>
          </a:p>
          <a:p>
            <a:pPr lvl="0"/>
            <a:endParaRPr lang="en-US">
              <a:solidFill>
                <a:srgbClr val="333333"/>
              </a:solidFill>
              <a:latin typeface="roboto" pitchFamily="2"/>
            </a:endParaRPr>
          </a:p>
          <a:p>
            <a:pPr lvl="0"/>
            <a:r>
              <a:rPr lang="en-US">
                <a:solidFill>
                  <a:srgbClr val="333333"/>
                </a:solidFill>
                <a:latin typeface="roboto" pitchFamily="2"/>
              </a:rPr>
              <a:t> </a:t>
            </a:r>
            <a:endParaRPr lang="en-CA">
              <a:solidFill>
                <a:srgbClr val="333333"/>
              </a:solidFill>
              <a:latin typeface="roboto" pitchFamily="2"/>
            </a:endParaRPr>
          </a:p>
          <a:p>
            <a:pPr lvl="0"/>
            <a:endParaRPr lang="en-CA"/>
          </a:p>
          <a:p>
            <a:pPr lvl="0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1B65F-A3EE-6547-5815-E2117D9A82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D9907C84-A6A7-4535-89B8-ADD825C86A23}" type="slidenum"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E8D8EB-AB0D-2A73-CC72-9D68BE5B8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4808D-A540-C01F-619C-9AAFA8A82A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  <a:p>
            <a:pPr lvl="0"/>
            <a:endParaRPr lang="en-US"/>
          </a:p>
          <a:p>
            <a:pPr marL="171450" lvl="0" indent="-171450">
              <a:buSzPct val="100000"/>
              <a:buFont typeface="Arial" pitchFamily="34"/>
              <a:buChar char="•"/>
            </a:pPr>
            <a:endParaRPr lang="en-US"/>
          </a:p>
          <a:p>
            <a:pPr marL="171450" lvl="0" indent="-171450">
              <a:buSzPct val="100000"/>
              <a:buFont typeface="Arial" pitchFamily="34"/>
              <a:buChar char="•"/>
            </a:pP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E6C9A-7483-9E88-5C5E-43ADA55044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B9046556-2855-4AD4-B847-67641CCC98DF}" type="slidenum"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8BEF9-5154-AE6B-B94E-662E2C43EB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8ABD6D-35F6-8B0E-23F0-4050CA5D47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25EC3-AD32-F309-ACA7-63879DBCD5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4A2C38B4-006D-4F67-9A91-B729F3D35ABB}" type="slidenum"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8AA766-3CB4-431E-ACAB-65CF52493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0820EF-B98B-F6A3-B762-1507FAC6E8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A4556-15C9-FED3-0E86-764BA30443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32704F2B-189F-47EB-8FB7-95F37194A150}" type="slidenum"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54AACD-BCE7-2550-BAED-02331ADED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16862-9DE6-1D42-295B-47947347527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B1F0A-F203-B909-5B7C-40B759975C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3E5BDFDF-B20C-482B-873D-B3933CEDD215}" type="slidenum"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0462-1911-B6E9-B009-3BFE232E7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757C9-9749-6D16-92C9-D1B70D039A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A10E2-77CC-93C8-08F7-37E791589A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AB3D1F9-D1BF-46D2-9635-34A1DF917A53}" type="slidenum"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26091A-DB17-5A43-974A-7F2A033AA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A68198-5F55-D2AD-4834-7694A05074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 hangingPunct="0">
              <a:spcBef>
                <a:spcPts val="400"/>
              </a:spcBef>
            </a:pPr>
            <a:endParaRPr lang="en-US"/>
          </a:p>
          <a:p>
            <a:pPr marL="171450" lvl="0" indent="-171450" hangingPunct="0">
              <a:spcBef>
                <a:spcPts val="400"/>
              </a:spcBef>
              <a:buSzPct val="100000"/>
              <a:buFont typeface="Arial" pitchFamily="34"/>
              <a:buChar char="•"/>
            </a:pPr>
            <a:endParaRPr lang="en-US"/>
          </a:p>
          <a:p>
            <a:pPr marL="171450" lvl="0" indent="-171450">
              <a:buSzPct val="100000"/>
              <a:buFont typeface="Arial" pitchFamily="34"/>
              <a:buChar char="•"/>
            </a:pPr>
            <a:endParaRPr lang="en-US"/>
          </a:p>
          <a:p>
            <a:pPr lvl="0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A64E89-FB8C-E890-5895-CB786AF2BC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E0C880DB-4962-4500-9040-90CE405D6151}" type="slidenum"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318B52-CADE-B9BD-D155-9B6A6E8B5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FBA268-4B3F-CF78-3217-4972045FA7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CA">
              <a:solidFill>
                <a:srgbClr val="333333"/>
              </a:solidFill>
              <a:latin typeface="roboto" pitchFamily="2"/>
            </a:endParaRPr>
          </a:p>
          <a:p>
            <a:pPr lvl="0"/>
            <a:endParaRPr lang="en-CA"/>
          </a:p>
          <a:p>
            <a:pPr lvl="0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747F8-B910-7859-BF60-9E61514097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30DF485-9FA8-4151-B213-9269BF494A8F}" type="slidenum"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3280F0-B568-9EFE-DD55-EF1F8F673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64B7E-55A8-4073-F72F-B0259701767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92BA8-7CCF-4C9D-C441-152BBA1A46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998DEB4E-1BA3-42D3-AAB4-BBB667328A3A}" type="slidenum">
              <a:t>11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Image Placeholder 10">
            <a:extLst>
              <a:ext uri="{FF2B5EF4-FFF2-40B4-BE49-F238E27FC236}">
                <a16:creationId xmlns:a16="http://schemas.microsoft.com/office/drawing/2014/main" id="{69628368-5355-51B2-6D01-ED335BF0F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19839" y="1412455"/>
            <a:ext cx="5537204" cy="4708803"/>
          </a:xfrm>
          <a:prstGeom prst="rect">
            <a:avLst/>
          </a:prstGeom>
          <a:noFill/>
          <a:ln cap="flat"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259593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6A947C8-8A53-22C6-517E-FAABFAB68ED9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FFFFFF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176399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662A33F-D350-4FE2-B028-C3B5789FD0A4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15941" y="1736729"/>
            <a:ext cx="5364163" cy="43926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R="0" lvl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04864" marR="0" lvl="1" indent="-347664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buChar char="―"/>
              <a:tabLst/>
              <a:defRPr lang="en-US" sz="1800" b="0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2pPr>
            <a:lvl3pPr marL="1077913" marR="0" lvl="2" indent="-163513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524003" marR="0" lvl="3" indent="-152403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1970083" marR="0" lvl="4" indent="-141283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1200" b="0" i="1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BFBC9CD-FE1C-059E-0832-D01F74910367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FFFFFF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364268742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ual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64DFE9D-3403-EF5D-7130-B9ED927CF8A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FFFFFF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3208555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Theme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line Image Placeholder 20">
            <a:extLst>
              <a:ext uri="{FF2B5EF4-FFF2-40B4-BE49-F238E27FC236}">
                <a16:creationId xmlns:a16="http://schemas.microsoft.com/office/drawing/2014/main" id="{CE7CB32E-FCF6-E84A-568B-1B03FCD2DE9A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515941" y="1736729"/>
            <a:ext cx="3240002" cy="2880003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20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3" name="Online Image Placeholder 20">
            <a:extLst>
              <a:ext uri="{FF2B5EF4-FFF2-40B4-BE49-F238E27FC236}">
                <a16:creationId xmlns:a16="http://schemas.microsoft.com/office/drawing/2014/main" id="{DC3E382C-5F09-68F0-A8F8-9B9A562FEA7A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4566486" y="1736729"/>
            <a:ext cx="3240002" cy="2880003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20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4" name="Online Image Placeholder 20">
            <a:extLst>
              <a:ext uri="{FF2B5EF4-FFF2-40B4-BE49-F238E27FC236}">
                <a16:creationId xmlns:a16="http://schemas.microsoft.com/office/drawing/2014/main" id="{35D8ED48-A6BA-C996-B7EC-FC9D978AE3C6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8617040" y="1736729"/>
            <a:ext cx="3240002" cy="2880003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20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42BFD23-89CC-D9B4-9A76-18D7EB71D658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026402" y="6487201"/>
            <a:ext cx="3470641" cy="370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label the presentation: Public, AESO Internal, AESO Protected or For EWG Discussion Only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1B3B1E6-44DC-F162-244D-A4921952BA67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4566486" y="4832622"/>
            <a:ext cx="3240002" cy="6281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2000" b="1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Key Point/Theme Here (maximum 2 lines)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59D1B8D-4EE0-E2EA-8A07-0B4D521E0F5D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4566486" y="5460778"/>
            <a:ext cx="3240002" cy="668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 (maximum 2 lines)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9C9BB3A2-2E4D-E2B0-A793-4E58BC59478A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617040" y="4832622"/>
            <a:ext cx="3244766" cy="6281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2000" b="1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Key Point/Theme Here (maximum 2 lines)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A2F9EC2-6373-9B6B-4A2E-1D5E3109CF9E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617040" y="5460778"/>
            <a:ext cx="3244766" cy="668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 (maximum 2 lines)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29E710-5F98-6BAB-D5FF-760D57A8AA3D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FFFFFF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52708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Theme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240244E-B9A1-C399-F2F4-97898C0EFFC0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20641" y="3891530"/>
            <a:ext cx="3859462" cy="72184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here. Add brief description here (maximum 3 lines)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7B90A7FE-6569-C583-DFA9-3C58CDF89034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20641" y="4790029"/>
            <a:ext cx="3859462" cy="6281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2000" b="1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Key Point or Theme Here (maximum 2 lines)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181B201-DF1B-824E-D1D3-17969B3D0E22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20641" y="5418176"/>
            <a:ext cx="3859462" cy="72184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here. Add brief description here (maximum 3 lines)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A62571E9-92C1-2276-68E1-0D66D74D97C0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334963" y="728667"/>
            <a:ext cx="11522070" cy="792163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600" b="1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097E519-34FF-9A94-3EB5-848B62003577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026402" y="6487201"/>
            <a:ext cx="3470641" cy="370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label the presentation: Public, AESO Internal, AESO Protected or For EWG Discussion Only</a:t>
            </a:r>
          </a:p>
        </p:txBody>
      </p:sp>
      <p:sp>
        <p:nvSpPr>
          <p:cNvPr id="7" name="Online Image Placeholder 20">
            <a:extLst>
              <a:ext uri="{FF2B5EF4-FFF2-40B4-BE49-F238E27FC236}">
                <a16:creationId xmlns:a16="http://schemas.microsoft.com/office/drawing/2014/main" id="{3EFEC24C-4879-0283-6E5A-FEFA27E85AF0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502801" y="1736729"/>
            <a:ext cx="1350001" cy="1350001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8" name="Online Image Placeholder 20">
            <a:extLst>
              <a:ext uri="{FF2B5EF4-FFF2-40B4-BE49-F238E27FC236}">
                <a16:creationId xmlns:a16="http://schemas.microsoft.com/office/drawing/2014/main" id="{69E8123C-E298-9619-CF3A-F476F204A8BC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502801" y="3263374"/>
            <a:ext cx="1350001" cy="1350001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9" name="Online Image Placeholder 20">
            <a:extLst>
              <a:ext uri="{FF2B5EF4-FFF2-40B4-BE49-F238E27FC236}">
                <a16:creationId xmlns:a16="http://schemas.microsoft.com/office/drawing/2014/main" id="{9BF901DE-3428-ACC2-55A1-8FBF557FB626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502801" y="4790029"/>
            <a:ext cx="1350001" cy="1350001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92C6BC7-3F2B-6DB6-1C87-BC78F0FEBB86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999408" y="1736729"/>
            <a:ext cx="3859462" cy="6281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2000" b="1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Key Point or Theme Here (maximum 2 lines)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995B06-0F44-69BF-D53C-D5F867D8E432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999408" y="2364876"/>
            <a:ext cx="3859462" cy="72184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here. Add brief description here (maximum 3 lines)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48D4C619-67E9-C4C9-90F2-DC6777ADA411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999408" y="3263374"/>
            <a:ext cx="3859462" cy="6281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2000" b="1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Key Point or Theme Here (maximum 2 lines)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2B78BC0-7C27-2565-1A64-2EE6E6D1DFCA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999408" y="3891530"/>
            <a:ext cx="3859462" cy="72184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here. Add brief description here (maximum 3 lines)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3D9AC5F-CCF2-7793-3DA8-91A80A3C1719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999408" y="4790029"/>
            <a:ext cx="3859462" cy="628156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2000" b="1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Key Point or Theme Here (maximum 2 lines)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04AB9CD-7776-F3BA-DE07-C6D7044E9AAC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999408" y="5418176"/>
            <a:ext cx="3859462" cy="721845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0" rIns="90004" bIns="0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Add brief description here. Add brief description here (maximum 3 lines)</a:t>
            </a:r>
          </a:p>
        </p:txBody>
      </p:sp>
      <p:sp>
        <p:nvSpPr>
          <p:cNvPr id="16" name="Online Image Placeholder 20">
            <a:extLst>
              <a:ext uri="{FF2B5EF4-FFF2-40B4-BE49-F238E27FC236}">
                <a16:creationId xmlns:a16="http://schemas.microsoft.com/office/drawing/2014/main" id="{6258555C-FE14-4D1A-F14F-10C15150B66B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6481568" y="1736729"/>
            <a:ext cx="1350001" cy="1350001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17" name="Online Image Placeholder 20">
            <a:extLst>
              <a:ext uri="{FF2B5EF4-FFF2-40B4-BE49-F238E27FC236}">
                <a16:creationId xmlns:a16="http://schemas.microsoft.com/office/drawing/2014/main" id="{1EBEA448-8BCB-02CF-441E-4ADE2C1B39E9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6481568" y="3263374"/>
            <a:ext cx="1350001" cy="1350001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18" name="Online Image Placeholder 20">
            <a:extLst>
              <a:ext uri="{FF2B5EF4-FFF2-40B4-BE49-F238E27FC236}">
                <a16:creationId xmlns:a16="http://schemas.microsoft.com/office/drawing/2014/main" id="{54847E3A-C69E-E588-9C17-595B57CB4D40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6481568" y="4790029"/>
            <a:ext cx="1350001" cy="1350001"/>
          </a:xfrm>
          <a:prstGeom prst="rect">
            <a:avLst/>
          </a:prstGeom>
          <a:solidFill>
            <a:srgbClr val="D9D9D9"/>
          </a:solidFill>
          <a:ln>
            <a:noFill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CA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CA"/>
              <a:t>Click to add an image or icon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4A275A0-1953-61DD-136E-FD03B6613B68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FFFFFF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2884052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5C52D5A-2BC8-5BD0-B04F-007A5F558E41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026402" y="6487201"/>
            <a:ext cx="3470641" cy="370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label the presentation: Public, AESO Internal, AESO Protected or For EWG Discussion Only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1C1E7FFD-E9DB-CC68-BD23-E52A2315CCB8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4764088" y="1736729"/>
            <a:ext cx="7092945" cy="4397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R="0" lvl="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1pPr>
            <a:lvl2pPr marL="806400" marR="0" lvl="1" indent="-349200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buChar char="—"/>
              <a:tabLst/>
              <a:defRPr lang="en-US" sz="1800" b="0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2pPr>
            <a:lvl3pPr marL="1076404" marR="0" lvl="2" indent="-162004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3pPr>
            <a:lvl4pPr marL="1522796" marR="0" lvl="3" indent="-151196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1400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4pPr>
            <a:lvl5pPr marL="1969196" marR="0" lvl="4" indent="-140396" fontAlgn="auto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tabLst/>
              <a:defRPr lang="en-US" sz="1200" b="0" i="1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0161E71-3DFE-2BF4-7777-4E01C5A54A0F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FFFFFF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4178148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21902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3338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Visual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C4CFC9D-2274-287D-2690-FF4A2F3ECEA8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27160" y="6498869"/>
            <a:ext cx="3680203" cy="3599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0004" rIns="91440" bIns="90004" anchor="ctr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cap="none" spc="0" baseline="0">
                <a:solidFill>
                  <a:srgbClr val="00407A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Click to add footer (max 1 line)</a:t>
            </a:r>
          </a:p>
        </p:txBody>
      </p:sp>
    </p:spTree>
    <p:extLst>
      <p:ext uri="{BB962C8B-B14F-4D97-AF65-F5344CB8AC3E}">
        <p14:creationId xmlns:p14="http://schemas.microsoft.com/office/powerpoint/2010/main" val="101456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ual Only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779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03461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10853F9-2262-0C0D-2BF4-CDCB09D0965E}"/>
              </a:ext>
            </a:extLst>
          </p:cNvPr>
          <p:cNvGrpSpPr/>
          <p:nvPr/>
        </p:nvGrpSpPr>
        <p:grpSpPr>
          <a:xfrm>
            <a:off x="9142802" y="0"/>
            <a:ext cx="3049203" cy="6861602"/>
            <a:chOff x="9142802" y="0"/>
            <a:chExt cx="3049203" cy="6861602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8DB21C26-02FE-8F6C-0C5C-AF42744140BA}"/>
                </a:ext>
              </a:extLst>
            </p:cNvPr>
            <p:cNvSpPr>
              <a:spLocks noMove="1" noResize="1"/>
            </p:cNvSpPr>
            <p:nvPr/>
          </p:nvSpPr>
          <p:spPr>
            <a:xfrm>
              <a:off x="9142802" y="0"/>
              <a:ext cx="3049203" cy="6861602"/>
            </a:xfrm>
            <a:prstGeom prst="rect">
              <a:avLst/>
            </a:prstGeom>
            <a:solidFill>
              <a:srgbClr val="00407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CA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pic>
          <p:nvPicPr>
            <p:cNvPr id="4" name="Picture 8" descr="A white letter on a black background&#10;&#10;Description automatically generated">
              <a:extLst>
                <a:ext uri="{FF2B5EF4-FFF2-40B4-BE49-F238E27FC236}">
                  <a16:creationId xmlns:a16="http://schemas.microsoft.com/office/drawing/2014/main" id="{1C2DE5AD-3687-1C4C-187C-2FC7B2AF40FA}"/>
                </a:ext>
              </a:extLst>
            </p:cNvPr>
            <p:cNvPicPr>
              <a:picLocks noMove="1" noResize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33045" y="322225"/>
              <a:ext cx="1239624" cy="412339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5" name="Subtitle 2">
            <a:extLst>
              <a:ext uri="{FF2B5EF4-FFF2-40B4-BE49-F238E27FC236}">
                <a16:creationId xmlns:a16="http://schemas.microsoft.com/office/drawing/2014/main" id="{FF52C510-581D-D76E-576E-98515635BC3D}"/>
              </a:ext>
            </a:extLst>
          </p:cNvPr>
          <p:cNvSpPr txBox="1">
            <a:spLocks noMove="1" noResize="1"/>
          </p:cNvSpPr>
          <p:nvPr/>
        </p:nvSpPr>
        <p:spPr>
          <a:xfrm>
            <a:off x="334963" y="512758"/>
            <a:ext cx="5580061" cy="1938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79999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A" sz="1400" b="1" i="0" u="none" strike="noStrike" kern="1200" cap="none" spc="0" baseline="0">
                <a:solidFill>
                  <a:srgbClr val="404040"/>
                </a:solidFill>
                <a:uFillTx/>
                <a:latin typeface="Arial" pitchFamily="34"/>
                <a:cs typeface="Arial" pitchFamily="34"/>
              </a:rPr>
              <a:t>Alberta Electric System Operator</a:t>
            </a:r>
          </a:p>
        </p:txBody>
      </p:sp>
      <p:grpSp>
        <p:nvGrpSpPr>
          <p:cNvPr id="6" name="Group 15">
            <a:extLst>
              <a:ext uri="{FF2B5EF4-FFF2-40B4-BE49-F238E27FC236}">
                <a16:creationId xmlns:a16="http://schemas.microsoft.com/office/drawing/2014/main" id="{69E54F1C-9FC8-5BE1-5291-221C76B2B3F3}"/>
              </a:ext>
            </a:extLst>
          </p:cNvPr>
          <p:cNvGrpSpPr/>
          <p:nvPr/>
        </p:nvGrpSpPr>
        <p:grpSpPr>
          <a:xfrm>
            <a:off x="0" y="0"/>
            <a:ext cx="4204959" cy="6861602"/>
            <a:chOff x="0" y="0"/>
            <a:chExt cx="4204959" cy="6861602"/>
          </a:xfrm>
        </p:grpSpPr>
        <p:sp>
          <p:nvSpPr>
            <p:cNvPr id="7" name="Rectangle 11">
              <a:extLst>
                <a:ext uri="{FF2B5EF4-FFF2-40B4-BE49-F238E27FC236}">
                  <a16:creationId xmlns:a16="http://schemas.microsoft.com/office/drawing/2014/main" id="{3724310D-3360-322B-EC0D-C5B2F6ADCB0B}"/>
                </a:ext>
              </a:extLst>
            </p:cNvPr>
            <p:cNvSpPr>
              <a:spLocks noMove="1" noResize="1"/>
            </p:cNvSpPr>
            <p:nvPr/>
          </p:nvSpPr>
          <p:spPr>
            <a:xfrm>
              <a:off x="334963" y="6498000"/>
              <a:ext cx="3869996" cy="363602"/>
            </a:xfrm>
            <a:prstGeom prst="rect">
              <a:avLst/>
            </a:prstGeom>
            <a:solidFill>
              <a:srgbClr val="00407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CA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pic>
          <p:nvPicPr>
            <p:cNvPr id="8" name="Picture 12" descr="A black screen with blue text&#10;&#10;Description automatically generated">
              <a:extLst>
                <a:ext uri="{FF2B5EF4-FFF2-40B4-BE49-F238E27FC236}">
                  <a16:creationId xmlns:a16="http://schemas.microsoft.com/office/drawing/2014/main" id="{AB8ABA90-A732-EB4F-B492-FE2BB2D044BF}"/>
                </a:ext>
              </a:extLst>
            </p:cNvPr>
            <p:cNvPicPr>
              <a:picLocks noMove="1" noResize="1"/>
            </p:cNvPicPr>
            <p:nvPr/>
          </p:nvPicPr>
          <p:blipFill>
            <a:blip r:embed="rId4"/>
            <a:srcRect r="96625"/>
            <a:stretch>
              <a:fillRect/>
            </a:stretch>
          </p:blipFill>
          <p:spPr>
            <a:xfrm>
              <a:off x="0" y="0"/>
              <a:ext cx="334963" cy="685800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8551C9AE-F18C-BA66-A47C-C3EA5283679F}"/>
              </a:ext>
            </a:extLst>
          </p:cNvPr>
          <p:cNvGrpSpPr/>
          <p:nvPr/>
        </p:nvGrpSpPr>
        <p:grpSpPr>
          <a:xfrm>
            <a:off x="0" y="0"/>
            <a:ext cx="4204959" cy="6861602"/>
            <a:chOff x="0" y="0"/>
            <a:chExt cx="4204959" cy="6861602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747FE45C-0A9C-3B21-56CF-C9FC1F092616}"/>
                </a:ext>
              </a:extLst>
            </p:cNvPr>
            <p:cNvSpPr>
              <a:spLocks noMove="1" noResize="1"/>
            </p:cNvSpPr>
            <p:nvPr/>
          </p:nvSpPr>
          <p:spPr>
            <a:xfrm>
              <a:off x="334963" y="6498000"/>
              <a:ext cx="3869996" cy="363602"/>
            </a:xfrm>
            <a:prstGeom prst="rect">
              <a:avLst/>
            </a:prstGeom>
            <a:solidFill>
              <a:srgbClr val="00407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CA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pic>
          <p:nvPicPr>
            <p:cNvPr id="4" name="Picture 8" descr="A black screen with blue text&#10;&#10;Description automatically generated">
              <a:extLst>
                <a:ext uri="{FF2B5EF4-FFF2-40B4-BE49-F238E27FC236}">
                  <a16:creationId xmlns:a16="http://schemas.microsoft.com/office/drawing/2014/main" id="{92ED110A-09E6-1CC7-B2BA-D627F36FD798}"/>
                </a:ext>
              </a:extLst>
            </p:cNvPr>
            <p:cNvPicPr>
              <a:picLocks noMove="1" noResize="1"/>
            </p:cNvPicPr>
            <p:nvPr/>
          </p:nvPicPr>
          <p:blipFill>
            <a:blip r:embed="rId9"/>
            <a:srcRect r="96625"/>
            <a:stretch>
              <a:fillRect/>
            </a:stretch>
          </p:blipFill>
          <p:spPr>
            <a:xfrm>
              <a:off x="0" y="0"/>
              <a:ext cx="334963" cy="6858000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5" name="Picture 10" descr="A blue and black logo&#10;&#10;Description automatically generated">
            <a:extLst>
              <a:ext uri="{FF2B5EF4-FFF2-40B4-BE49-F238E27FC236}">
                <a16:creationId xmlns:a16="http://schemas.microsoft.com/office/drawing/2014/main" id="{6193F15E-8238-CBEC-0375-2EE688335C9B}"/>
              </a:ext>
            </a:extLst>
          </p:cNvPr>
          <p:cNvPicPr>
            <a:picLocks noMove="1" noResize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0443" y="228691"/>
            <a:ext cx="974055" cy="323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70C5D5BB-68A5-FB72-9939-2E2F2D7895B9}"/>
              </a:ext>
            </a:extLst>
          </p:cNvPr>
          <p:cNvSpPr txBox="1">
            <a:spLocks noMove="1" noResize="1"/>
          </p:cNvSpPr>
          <p:nvPr/>
        </p:nvSpPr>
        <p:spPr>
          <a:xfrm>
            <a:off x="11497034" y="6488664"/>
            <a:ext cx="35999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F264020-BF3B-4986-9E2B-C99D54DC7CEA}" type="slidenum">
              <a:t>‹#›</a:t>
            </a:fld>
            <a:endParaRPr lang="en-CA" sz="1000" b="1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02778419-03B1-1342-18DB-B550AD500B11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00407A"/>
          </a:solidFill>
          <a:ln w="12701" cap="flat">
            <a:solidFill>
              <a:srgbClr val="00153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03429C86-3B6A-B1F9-ED79-3C4D35D7C518}"/>
              </a:ext>
            </a:extLst>
          </p:cNvPr>
          <p:cNvGrpSpPr/>
          <p:nvPr/>
        </p:nvGrpSpPr>
        <p:grpSpPr>
          <a:xfrm>
            <a:off x="0" y="0"/>
            <a:ext cx="4204959" cy="6861602"/>
            <a:chOff x="0" y="0"/>
            <a:chExt cx="4204959" cy="6861602"/>
          </a:xfrm>
        </p:grpSpPr>
        <p:sp>
          <p:nvSpPr>
            <p:cNvPr id="4" name="Rectangle 7">
              <a:extLst>
                <a:ext uri="{FF2B5EF4-FFF2-40B4-BE49-F238E27FC236}">
                  <a16:creationId xmlns:a16="http://schemas.microsoft.com/office/drawing/2014/main" id="{C207AC5C-80E2-C9E8-F219-2BBB8D2F7E87}"/>
                </a:ext>
              </a:extLst>
            </p:cNvPr>
            <p:cNvSpPr>
              <a:spLocks noMove="1" noResize="1"/>
            </p:cNvSpPr>
            <p:nvPr/>
          </p:nvSpPr>
          <p:spPr>
            <a:xfrm>
              <a:off x="334963" y="6498000"/>
              <a:ext cx="3869996" cy="363602"/>
            </a:xfrm>
            <a:prstGeom prst="rect">
              <a:avLst/>
            </a:pr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CA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pic>
          <p:nvPicPr>
            <p:cNvPr id="5" name="Picture 8" descr="A black screen with blue text&#10;&#10;Description automatically generated">
              <a:extLst>
                <a:ext uri="{FF2B5EF4-FFF2-40B4-BE49-F238E27FC236}">
                  <a16:creationId xmlns:a16="http://schemas.microsoft.com/office/drawing/2014/main" id="{3B50762D-1551-89CC-734C-D54F9625CB59}"/>
                </a:ext>
              </a:extLst>
            </p:cNvPr>
            <p:cNvPicPr>
              <a:picLocks noMove="1" noResize="1"/>
            </p:cNvPicPr>
            <p:nvPr/>
          </p:nvPicPr>
          <p:blipFill>
            <a:blip r:embed="rId5"/>
            <a:srcRect r="96625"/>
            <a:stretch>
              <a:fillRect/>
            </a:stretch>
          </p:blipFill>
          <p:spPr>
            <a:xfrm>
              <a:off x="0" y="0"/>
              <a:ext cx="334963" cy="6858000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6" name="TextBox 12">
            <a:extLst>
              <a:ext uri="{FF2B5EF4-FFF2-40B4-BE49-F238E27FC236}">
                <a16:creationId xmlns:a16="http://schemas.microsoft.com/office/drawing/2014/main" id="{0DCC865F-32D8-B82F-81D4-1753D4CF3572}"/>
              </a:ext>
            </a:extLst>
          </p:cNvPr>
          <p:cNvSpPr txBox="1">
            <a:spLocks noMove="1" noResize="1"/>
          </p:cNvSpPr>
          <p:nvPr/>
        </p:nvSpPr>
        <p:spPr>
          <a:xfrm>
            <a:off x="11497034" y="6488664"/>
            <a:ext cx="35999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8028316-5AFD-4A48-8066-3A41D461A0AD}" type="slidenum">
              <a:t>‹#›</a:t>
            </a:fld>
            <a:endParaRPr lang="en-CA" sz="1000" b="1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1969756-5EA3-3F61-9998-BF178305894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" r="14"/>
          <a:stretch>
            <a:fillRect/>
          </a:stretch>
        </p:blipFill>
        <p:spPr>
          <a:xfrm>
            <a:off x="10900443" y="228691"/>
            <a:ext cx="973781" cy="323999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>
            <a:extLst>
              <a:ext uri="{FF2B5EF4-FFF2-40B4-BE49-F238E27FC236}">
                <a16:creationId xmlns:a16="http://schemas.microsoft.com/office/drawing/2014/main" id="{D6509BE8-7033-B8DC-0415-31B22D417B24}"/>
              </a:ext>
            </a:extLst>
          </p:cNvPr>
          <p:cNvGrpSpPr/>
          <p:nvPr/>
        </p:nvGrpSpPr>
        <p:grpSpPr>
          <a:xfrm>
            <a:off x="0" y="0"/>
            <a:ext cx="4204959" cy="6861602"/>
            <a:chOff x="0" y="0"/>
            <a:chExt cx="4204959" cy="6861602"/>
          </a:xfrm>
        </p:grpSpPr>
        <p:sp>
          <p:nvSpPr>
            <p:cNvPr id="3" name="Rectangle 11">
              <a:extLst>
                <a:ext uri="{FF2B5EF4-FFF2-40B4-BE49-F238E27FC236}">
                  <a16:creationId xmlns:a16="http://schemas.microsoft.com/office/drawing/2014/main" id="{861F8563-D4EE-0B45-7D6A-11E5426A4457}"/>
                </a:ext>
              </a:extLst>
            </p:cNvPr>
            <p:cNvSpPr>
              <a:spLocks noMove="1" noResize="1"/>
            </p:cNvSpPr>
            <p:nvPr/>
          </p:nvSpPr>
          <p:spPr>
            <a:xfrm>
              <a:off x="334963" y="6498000"/>
              <a:ext cx="3869996" cy="363602"/>
            </a:xfrm>
            <a:prstGeom prst="rect">
              <a:avLst/>
            </a:prstGeom>
            <a:solidFill>
              <a:srgbClr val="00407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CA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pic>
          <p:nvPicPr>
            <p:cNvPr id="4" name="Picture 12" descr="A black screen with blue text&#10;&#10;Description automatically generated">
              <a:extLst>
                <a:ext uri="{FF2B5EF4-FFF2-40B4-BE49-F238E27FC236}">
                  <a16:creationId xmlns:a16="http://schemas.microsoft.com/office/drawing/2014/main" id="{90FD40ED-5711-3580-850E-6A5DC7F39685}"/>
                </a:ext>
              </a:extLst>
            </p:cNvPr>
            <p:cNvPicPr>
              <a:picLocks noMove="1" noResize="1"/>
            </p:cNvPicPr>
            <p:nvPr/>
          </p:nvPicPr>
          <p:blipFill>
            <a:blip r:embed="rId3"/>
            <a:srcRect r="96625"/>
            <a:stretch>
              <a:fillRect/>
            </a:stretch>
          </p:blipFill>
          <p:spPr>
            <a:xfrm>
              <a:off x="0" y="0"/>
              <a:ext cx="334963" cy="6858000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5" name="Group 2">
            <a:extLst>
              <a:ext uri="{FF2B5EF4-FFF2-40B4-BE49-F238E27FC236}">
                <a16:creationId xmlns:a16="http://schemas.microsoft.com/office/drawing/2014/main" id="{BADC14C5-EEA0-4344-4673-C91E61CBBA43}"/>
              </a:ext>
            </a:extLst>
          </p:cNvPr>
          <p:cNvGrpSpPr/>
          <p:nvPr/>
        </p:nvGrpSpPr>
        <p:grpSpPr>
          <a:xfrm>
            <a:off x="9142802" y="0"/>
            <a:ext cx="3049203" cy="6861602"/>
            <a:chOff x="9142802" y="0"/>
            <a:chExt cx="3049203" cy="6861602"/>
          </a:xfrm>
        </p:grpSpPr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B3BD6EE0-53C7-5E53-34BE-3CEFC2A038C0}"/>
                </a:ext>
              </a:extLst>
            </p:cNvPr>
            <p:cNvSpPr>
              <a:spLocks noMove="1" noResize="1"/>
            </p:cNvSpPr>
            <p:nvPr/>
          </p:nvSpPr>
          <p:spPr>
            <a:xfrm>
              <a:off x="9142802" y="0"/>
              <a:ext cx="3049203" cy="6861602"/>
            </a:xfrm>
            <a:prstGeom prst="rect">
              <a:avLst/>
            </a:prstGeom>
            <a:solidFill>
              <a:srgbClr val="00407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CA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endParaRPr>
            </a:p>
          </p:txBody>
        </p:sp>
        <p:pic>
          <p:nvPicPr>
            <p:cNvPr id="7" name="Picture 1" descr="A white letter on a black background&#10;&#10;Description automatically generated">
              <a:extLst>
                <a:ext uri="{FF2B5EF4-FFF2-40B4-BE49-F238E27FC236}">
                  <a16:creationId xmlns:a16="http://schemas.microsoft.com/office/drawing/2014/main" id="{99D38ECA-6DD2-57C3-E65B-F87FBF01CC1D}"/>
                </a:ext>
              </a:extLst>
            </p:cNvPr>
            <p:cNvPicPr>
              <a:picLocks noMove="1" noResize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33045" y="322225"/>
              <a:ext cx="1239624" cy="412339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so.ca/grid/transmission-projects/connection-project-report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so.ca/assets/templates/Project-Change-Proposal-Guidelines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so.ca/assets/templates/Project-Change-Proposal-Guidelines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aeso.ca/assets/templates/cluster-assessments/Fee-Guideline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eso.ca/grid/connecting-to-the-grid/cluster-assessmen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C48B25E6-7177-5B77-01BB-F2E7C5EE372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342122" y="6121258"/>
            <a:ext cx="3869996" cy="363602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1400" b="1">
                <a:solidFill>
                  <a:srgbClr val="404040"/>
                </a:solidFill>
                <a:latin typeface="Arial"/>
              </a:rPr>
              <a:t>October 2026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4A207E78-687E-58AC-55EC-89179A8DA6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963" y="3736000"/>
            <a:ext cx="5969770" cy="886401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270004" bIns="0" anchor="b" anchorCtr="0" compatLnSpc="1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sz="3600">
                <a:solidFill>
                  <a:srgbClr val="00407A"/>
                </a:solidFill>
                <a:latin typeface="Arial"/>
              </a:rPr>
              <a:t>AESO Cluster 3 </a:t>
            </a:r>
            <a:br>
              <a:rPr lang="en-US" sz="3600">
                <a:solidFill>
                  <a:srgbClr val="00407A"/>
                </a:solidFill>
                <a:latin typeface="Arial"/>
              </a:rPr>
            </a:br>
            <a:r>
              <a:rPr lang="en-US" sz="2800">
                <a:solidFill>
                  <a:srgbClr val="00407A"/>
                </a:solidFill>
                <a:latin typeface="Arial"/>
              </a:rPr>
              <a:t>Process Overview</a:t>
            </a:r>
            <a:endParaRPr lang="en-CA" sz="3600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8AC0E43-F9E9-5B7B-C113-5CE42366B4D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334963" y="728667"/>
            <a:ext cx="11522070" cy="792163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2600" b="1">
                <a:solidFill>
                  <a:srgbClr val="00407A"/>
                </a:solidFill>
                <a:latin typeface="Arial"/>
              </a:rPr>
              <a:t>Purpose</a:t>
            </a:r>
            <a:endParaRPr lang="en-CA" sz="2600">
              <a:solidFill>
                <a:srgbClr val="00407A"/>
              </a:solidFill>
              <a:latin typeface="Arial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B2974F7-6552-8126-3338-1026051951F7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026402" y="6487201"/>
            <a:ext cx="3470641" cy="370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1000">
                <a:solidFill>
                  <a:srgbClr val="00407A"/>
                </a:solidFill>
                <a:latin typeface="Arial"/>
              </a:rPr>
              <a:t>Public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6E4C3C0-8251-3C20-5259-C1B521BBD99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15941" y="1736729"/>
            <a:ext cx="6720840" cy="43926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lvl="0" indent="0" hangingPunct="0"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The purpose of this presentation is to provide Market Participants with a high-level overview of AESO’s Cluster 3 process including timelines and deliverables for the Preliminary Assessment Stage (Stage 1) and Detailed Assessment Stage (Stage 2).</a:t>
            </a:r>
          </a:p>
        </p:txBody>
      </p:sp>
      <p:pic>
        <p:nvPicPr>
          <p:cNvPr id="5" name="Alberta transmission planning visual" descr="Energy system planners reviewing a network map near an Alberta transmission corridor.">
            <a:extLst>
              <a:ext uri="{FF2B5EF4-FFF2-40B4-BE49-F238E27FC236}">
                <a16:creationId xmlns:a16="http://schemas.microsoft.com/office/drawing/2014/main" id="{874BBD88-DC01-9589-863E-D2A7F8E224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068" b="5997"/>
          <a:stretch>
            <a:fillRect/>
          </a:stretch>
        </p:blipFill>
        <p:spPr>
          <a:xfrm>
            <a:off x="7635240" y="1664208"/>
            <a:ext cx="3858768" cy="445312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4BF7E67-27AB-BEBB-BB8A-DC4A297D3770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334963" y="728667"/>
            <a:ext cx="11522070" cy="792163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2600" b="1">
                <a:solidFill>
                  <a:srgbClr val="00407A"/>
                </a:solidFill>
                <a:latin typeface="Arial"/>
              </a:rPr>
              <a:t>Cluster 3 Applications</a:t>
            </a:r>
            <a:endParaRPr lang="en-CA" sz="2600">
              <a:solidFill>
                <a:srgbClr val="00407A"/>
              </a:solidFill>
              <a:latin typeface="Arial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51E3A86-0DBE-AC25-52EA-CADBAB586440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8026402" y="6487201"/>
            <a:ext cx="3470641" cy="3707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1000">
                <a:solidFill>
                  <a:srgbClr val="00407A"/>
                </a:solidFill>
                <a:latin typeface="Arial"/>
              </a:rPr>
              <a:t>Public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FF9564B-4587-2648-90F5-5F68E6D1BECA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515941" y="1736729"/>
            <a:ext cx="10981102" cy="43926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</a:pPr>
            <a:r>
              <a:rPr lang="en-US">
                <a:solidFill>
                  <a:srgbClr val="000000"/>
                </a:solidFill>
                <a:latin typeface="roboto" pitchFamily="2"/>
              </a:rPr>
              <a:t>The AESO received 120 applications for Cluster 3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</a:pPr>
            <a:r>
              <a:rPr lang="en-US">
                <a:solidFill>
                  <a:srgbClr val="000000"/>
                </a:solidFill>
                <a:latin typeface="roboto" pitchFamily="2"/>
              </a:rPr>
              <a:t>The review of these applications took place in August and September 2026 and projects that met the requirements for acceptance into Cluster 3 are included on the October 2026 Connection Project List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</a:pPr>
            <a:r>
              <a:rPr lang="en-US">
                <a:solidFill>
                  <a:srgbClr val="000000"/>
                </a:solidFill>
                <a:latin typeface="roboto" pitchFamily="2"/>
              </a:rPr>
              <a:t>106 projects, totaling over 26 GW of supply, have been accepted to proceed to Stage 1</a:t>
            </a:r>
          </a:p>
          <a:p>
            <a:pPr marL="804864" lvl="1" indent="-347664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itchFamily="34"/>
              <a:buChar char="―"/>
            </a:pPr>
            <a:r>
              <a:rPr lang="en-US">
                <a:solidFill>
                  <a:srgbClr val="000000"/>
                </a:solidFill>
                <a:latin typeface="roboto" pitchFamily="2"/>
              </a:rPr>
              <a:t>For information about these projects, see the Project Dashboard, List, and Map, which can be found on the </a:t>
            </a:r>
            <a:r>
              <a:rPr lang="en-US">
                <a:solidFill>
                  <a:srgbClr val="000000"/>
                </a:solidFill>
                <a:latin typeface="roboto" pitchFamily="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Connection Project Reporting </a:t>
            </a:r>
            <a:r>
              <a:rPr lang="en-US">
                <a:solidFill>
                  <a:srgbClr val="000000"/>
                </a:solidFill>
                <a:latin typeface="roboto" pitchFamily="2"/>
              </a:rPr>
              <a:t>page on the AESO website.</a:t>
            </a:r>
            <a:endParaRPr lang="en-CA">
              <a:solidFill>
                <a:srgbClr val="000000"/>
              </a:solidFill>
              <a:latin typeface="roboto" pitchFamily="2"/>
            </a:endParaRPr>
          </a:p>
          <a:p>
            <a:pPr marL="0"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en-CA" sz="200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C94E862-E307-5D8C-1403-36CB49859A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2038" y="742639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endParaRPr lang="en-US"/>
          </a:p>
        </p:txBody>
      </p:sp>
      <p:pic>
        <p:nvPicPr>
          <p:cNvPr id="3" name="Graphic 33" descr="Document with solid fill">
            <a:extLst>
              <a:ext uri="{FF2B5EF4-FFF2-40B4-BE49-F238E27FC236}">
                <a16:creationId xmlns:a16="http://schemas.microsoft.com/office/drawing/2014/main" id="{C2BADDF1-66A8-B35A-C944-D1D4D34645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6765" y="5463283"/>
            <a:ext cx="320771" cy="3207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Oval 28">
            <a:extLst>
              <a:ext uri="{FF2B5EF4-FFF2-40B4-BE49-F238E27FC236}">
                <a16:creationId xmlns:a16="http://schemas.microsoft.com/office/drawing/2014/main" id="{E9D86936-0AC7-CABE-D7CC-15B0078C1036}"/>
              </a:ext>
            </a:extLst>
          </p:cNvPr>
          <p:cNvSpPr/>
          <p:nvPr/>
        </p:nvSpPr>
        <p:spPr>
          <a:xfrm>
            <a:off x="510472" y="3077879"/>
            <a:ext cx="1703472" cy="63954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7" b="1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Stage 0</a:t>
            </a:r>
          </a:p>
        </p:txBody>
      </p:sp>
      <p:sp>
        <p:nvSpPr>
          <p:cNvPr id="5" name="Oval 26">
            <a:extLst>
              <a:ext uri="{FF2B5EF4-FFF2-40B4-BE49-F238E27FC236}">
                <a16:creationId xmlns:a16="http://schemas.microsoft.com/office/drawing/2014/main" id="{B1D4B80F-9B22-A701-5850-CFBB66B36CC9}"/>
              </a:ext>
            </a:extLst>
          </p:cNvPr>
          <p:cNvSpPr/>
          <p:nvPr/>
        </p:nvSpPr>
        <p:spPr>
          <a:xfrm>
            <a:off x="7723095" y="3090726"/>
            <a:ext cx="1759963" cy="59265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7" b="1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Stage 2</a:t>
            </a:r>
          </a:p>
        </p:txBody>
      </p:sp>
      <p:sp>
        <p:nvSpPr>
          <p:cNvPr id="6" name="Oval 25">
            <a:extLst>
              <a:ext uri="{FF2B5EF4-FFF2-40B4-BE49-F238E27FC236}">
                <a16:creationId xmlns:a16="http://schemas.microsoft.com/office/drawing/2014/main" id="{D3CEA4C3-740E-47EF-531C-167C80014E15}"/>
              </a:ext>
            </a:extLst>
          </p:cNvPr>
          <p:cNvSpPr/>
          <p:nvPr/>
        </p:nvSpPr>
        <p:spPr>
          <a:xfrm>
            <a:off x="3485811" y="3081052"/>
            <a:ext cx="1612974" cy="59265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219169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67" b="1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Stage 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9D40DC-688C-EAC6-465B-31E367ED5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8611"/>
            <a:ext cx="12191996" cy="588526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DB564A07-9132-74BB-C4B2-E5B4E8C724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1" y="177805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CA" sz="2600" b="1">
                <a:solidFill>
                  <a:srgbClr val="00407A"/>
                </a:solidFill>
                <a:latin typeface="Arial"/>
              </a:rPr>
              <a:t>Timeline Summary</a:t>
            </a:r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0093F906-C808-6FAB-32AA-F89583D35935}"/>
              </a:ext>
            </a:extLst>
          </p:cNvPr>
          <p:cNvGraphicFramePr>
            <a:graphicFrameLocks noGrp="1"/>
          </p:cNvGraphicFramePr>
          <p:nvPr/>
        </p:nvGraphicFramePr>
        <p:xfrm>
          <a:off x="152403" y="957550"/>
          <a:ext cx="11656478" cy="54370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7416798">
                  <a:extLst>
                    <a:ext uri="{9D8B030D-6E8A-4147-A177-3AD203B41FA5}">
                      <a16:colId xmlns:a16="http://schemas.microsoft.com/office/drawing/2014/main" val="709165506"/>
                    </a:ext>
                  </a:extLst>
                </a:gridCol>
                <a:gridCol w="4239679">
                  <a:extLst>
                    <a:ext uri="{9D8B030D-6E8A-4147-A177-3AD203B41FA5}">
                      <a16:colId xmlns:a16="http://schemas.microsoft.com/office/drawing/2014/main" val="2921720774"/>
                    </a:ext>
                  </a:extLst>
                </a:gridCol>
              </a:tblGrid>
              <a:tr h="451677">
                <a:tc>
                  <a:txBody>
                    <a:bodyPr/>
                    <a:lstStyle/>
                    <a:p>
                      <a:pPr lvl="0"/>
                      <a:r>
                        <a:rPr lang="en-CA" sz="2400"/>
                        <a:t>Deliverable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CA" sz="2400"/>
                        <a:t>Target 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8487"/>
                  </a:ext>
                </a:extLst>
              </a:tr>
              <a:tr h="465639">
                <a:tc>
                  <a:txBody>
                    <a:bodyPr/>
                    <a:lstStyle/>
                    <a:p>
                      <a:pPr lvl="0"/>
                      <a:r>
                        <a:rPr lang="en-CA" sz="2400" b="1" kern="1200">
                          <a:solidFill>
                            <a:srgbClr val="000000"/>
                          </a:solidFill>
                          <a:latin typeface="Arial" pitchFamily="34"/>
                          <a:cs typeface="Arial" pitchFamily="34"/>
                        </a:rPr>
                        <a:t>Stage 1</a:t>
                      </a:r>
                      <a:endParaRPr lang="en-CA" sz="2400" b="1">
                        <a:latin typeface="Arial" pitchFamily="34"/>
                        <a:cs typeface="Arial" pitchFamily="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800" kern="1200">
                        <a:latin typeface="Arial" pitchFamily="34"/>
                        <a:ea typeface="Calibri" pitchFamily="34"/>
                        <a:cs typeface="Arial" pitchFamily="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1129085"/>
                  </a:ext>
                </a:extLst>
              </a:tr>
              <a:tr h="465639">
                <a:tc>
                  <a:txBody>
                    <a:bodyPr/>
                    <a:lstStyle/>
                    <a:p>
                      <a:pPr lvl="0"/>
                      <a:r>
                        <a:rPr lang="en-CA" sz="2400" kern="120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Draft Preliminary Study Scopes Issued </a:t>
                      </a:r>
                      <a:endParaRPr lang="en-CA" sz="240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December 14, 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1254579"/>
                  </a:ext>
                </a:extLst>
              </a:tr>
              <a:tr h="465639">
                <a:tc>
                  <a:txBody>
                    <a:bodyPr/>
                    <a:lstStyle/>
                    <a:p>
                      <a:pPr lvl="0"/>
                      <a:r>
                        <a:rPr lang="en-CA" sz="2400" kern="1200">
                          <a:solidFill>
                            <a:srgbClr val="000000"/>
                          </a:solidFill>
                          <a:latin typeface="Arial"/>
                          <a:cs typeface="Arial" pitchFamily="34"/>
                        </a:rPr>
                        <a:t>Study Scope comments due</a:t>
                      </a:r>
                      <a:endParaRPr lang="en-CA" sz="2400">
                        <a:latin typeface="Arial"/>
                        <a:cs typeface="Arial" pitchFamily="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January 11,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66635450"/>
                  </a:ext>
                </a:extLst>
              </a:tr>
              <a:tr h="457949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Preliminary Assessment Package issued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June 2,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7031045"/>
                  </a:ext>
                </a:extLst>
              </a:tr>
              <a:tr h="457949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Detailed Assessment Fee invoice issued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June 2,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8006949"/>
                  </a:ext>
                </a:extLst>
              </a:tr>
              <a:tr h="369600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Change Proposal Submissions Due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June 18,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978228"/>
                  </a:ext>
                </a:extLst>
              </a:tr>
              <a:tr h="457949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Detailed Assessment Fee Due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July 2,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7820586"/>
                  </a:ext>
                </a:extLst>
              </a:tr>
              <a:tr h="465639">
                <a:tc>
                  <a:txBody>
                    <a:bodyPr/>
                    <a:lstStyle/>
                    <a:p>
                      <a:pPr marL="0" lvl="0" algn="l" defTabSz="914400" rtl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b="1" kern="1200">
                          <a:solidFill>
                            <a:srgbClr val="000000"/>
                          </a:solidFill>
                          <a:latin typeface="Arial"/>
                          <a:cs typeface="Arial" pitchFamily="34"/>
                        </a:rPr>
                        <a:t>Stage 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/>
                      <a:endParaRPr lang="en-CA" sz="2400">
                        <a:latin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7925293"/>
                  </a:ext>
                </a:extLst>
              </a:tr>
              <a:tr h="457949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Detailed Assessment Package issued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December 2027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6310904"/>
                  </a:ext>
                </a:extLst>
              </a:tr>
              <a:tr h="457949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Change Proposal Submissions Due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January 2028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784543"/>
                  </a:ext>
                </a:extLst>
              </a:tr>
              <a:tr h="457949"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GUOC evidence/payment &amp; TFO Stage 3&amp;4 Security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kern="1200">
                          <a:latin typeface="Arial"/>
                          <a:ea typeface="Calibri" pitchFamily="34"/>
                          <a:cs typeface="Arial" pitchFamily="34"/>
                        </a:rPr>
                        <a:t>Q1 2028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3274865"/>
                  </a:ext>
                </a:extLst>
              </a:tr>
            </a:tbl>
          </a:graphicData>
        </a:graphic>
      </p:graphicFrame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21518B7-7BF7-1F56-26CA-284218453842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3197" y="1494431"/>
            <a:ext cx="11656487" cy="505877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C729066-7019-A0CE-E619-868E968F4B42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3197" y="736978"/>
            <a:ext cx="11656487" cy="57992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Project Plan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Draft Preliminary Assessment Study Scope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>
                <a:solidFill>
                  <a:srgbClr val="000000"/>
                </a:solidFill>
                <a:latin typeface="Arial" pitchFamily="34"/>
                <a:cs typeface="Arial" pitchFamily="34"/>
              </a:rPr>
              <a:t>Provided by the AESO December 14, 2026. MP comments due January 11, 2027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Dynamic model review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At the end of Stage 1 (June 2, 2027), AESO will issue Preliminary Assessment Package, consisting of 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CA">
                <a:solidFill>
                  <a:srgbClr val="000000"/>
                </a:solidFill>
                <a:latin typeface="Arial" pitchFamily="34"/>
                <a:cs typeface="Arial" pitchFamily="34"/>
              </a:rPr>
              <a:t>Preliminary Assessment Report</a:t>
            </a:r>
            <a:endParaRPr lang="en-US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CA">
                <a:solidFill>
                  <a:srgbClr val="000000"/>
                </a:solidFill>
                <a:latin typeface="Arial" pitchFamily="34"/>
                <a:cs typeface="Arial" pitchFamily="34"/>
              </a:rPr>
              <a:t>Class 5 cost Estimate (+100/-50%)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CA">
                <a:solidFill>
                  <a:srgbClr val="000000"/>
                </a:solidFill>
                <a:latin typeface="Arial" pitchFamily="34"/>
                <a:cs typeface="Arial" pitchFamily="34"/>
              </a:rPr>
              <a:t>Detailed Assessment Fee Invoice</a:t>
            </a:r>
          </a:p>
          <a:p>
            <a:pPr marL="228600" lvl="1">
              <a:spcBef>
                <a:spcPts val="1000"/>
              </a:spcBef>
              <a:buSzPct val="100000"/>
              <a:buFont typeface="Arial" pitchFamily="34"/>
            </a:pPr>
            <a:r>
              <a:rPr lang="en-US">
                <a:solidFill>
                  <a:srgbClr val="000000"/>
                </a:solidFill>
                <a:latin typeface="Arial" pitchFamily="34"/>
                <a:cs typeface="Arial" pitchFamily="34"/>
              </a:rPr>
              <a:t>Project Change Proposals can be submitted upon issuance of Preliminary Assessment Package</a:t>
            </a:r>
          </a:p>
          <a:p>
            <a:pPr marL="1005803" lvl="2" indent="-457190">
              <a:spcBef>
                <a:spcPts val="1000"/>
              </a:spcBef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Refer to </a:t>
            </a:r>
            <a:r>
              <a:rPr lang="en-US" sz="2400">
                <a:solidFill>
                  <a:srgbClr val="333333"/>
                </a:solidFill>
                <a:latin typeface="roboto" pitchFamily="2"/>
                <a:cs typeface="Arial" pitchFamily="34"/>
              </a:rPr>
              <a:t>the </a:t>
            </a:r>
            <a:r>
              <a:rPr lang="en-US" sz="2400">
                <a:solidFill>
                  <a:srgbClr val="333333"/>
                </a:solidFill>
                <a:latin typeface="roboto" pitchFamily="2"/>
                <a:cs typeface="Arial" pitchFamily="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 Change Proposal Guidelines </a:t>
            </a:r>
            <a:r>
              <a:rPr lang="en-US" sz="2400">
                <a:solidFill>
                  <a:srgbClr val="333333"/>
                </a:solidFill>
                <a:latin typeface="roboto" pitchFamily="2"/>
                <a:cs typeface="Arial" pitchFamily="34"/>
              </a:rPr>
              <a:t>on the AESO website for more information  </a:t>
            </a:r>
            <a:endParaRPr lang="en-CA" sz="2134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457200" lvl="1" indent="0">
              <a:spcBef>
                <a:spcPts val="1065"/>
              </a:spcBef>
              <a:buNone/>
            </a:pPr>
            <a:endParaRPr lang="en-CA" sz="280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0" lvl="0" indent="0">
              <a:buNone/>
            </a:pPr>
            <a:endParaRPr lang="en-CA" sz="32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99145E-DB86-1415-5C29-481804C761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1" y="177805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600" b="1">
                <a:solidFill>
                  <a:srgbClr val="00407A"/>
                </a:solidFill>
                <a:latin typeface="Arial"/>
              </a:rPr>
              <a:t>Stage 1 – Preliminary Assessment</a:t>
            </a:r>
            <a:endParaRPr lang="en-CA" sz="2600" b="1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DD71AD-E943-0ED5-66B3-6149EAE2E944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3197" y="1182684"/>
            <a:ext cx="11656487" cy="53562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n-US">
                <a:solidFill>
                  <a:srgbClr val="000000"/>
                </a:solidFill>
                <a:latin typeface="Arial" pitchFamily="34"/>
                <a:cs typeface="Arial" pitchFamily="34"/>
              </a:rPr>
              <a:t>The Stage 2 Detailed Assessment Package will consist of: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2800">
                <a:solidFill>
                  <a:srgbClr val="000000"/>
                </a:solidFill>
                <a:latin typeface="Arial" pitchFamily="34"/>
                <a:cs typeface="Arial" pitchFamily="34"/>
              </a:rPr>
              <a:t>Project-Specific Detailed Assessment Report</a:t>
            </a:r>
          </a:p>
          <a:p>
            <a:pPr marL="1463003" lvl="2" indent="-457190">
              <a:buSzPct val="100000"/>
              <a:buFont typeface="Arial" pitchFamily="34"/>
            </a:pPr>
            <a:r>
              <a:rPr lang="en-US" sz="2800">
                <a:solidFill>
                  <a:srgbClr val="000000"/>
                </a:solidFill>
                <a:latin typeface="Arial" pitchFamily="34"/>
                <a:cs typeface="Arial" pitchFamily="34"/>
              </a:rPr>
              <a:t>Power flow, short circuit, and stability results for the study area</a:t>
            </a:r>
          </a:p>
          <a:p>
            <a:pPr marL="1463003" lvl="2" indent="-457190">
              <a:buSzPct val="100000"/>
              <a:buFont typeface="Arial" pitchFamily="34"/>
            </a:pPr>
            <a:r>
              <a:rPr lang="en-US" sz="2800">
                <a:solidFill>
                  <a:srgbClr val="000000"/>
                </a:solidFill>
                <a:latin typeface="Arial" pitchFamily="34"/>
                <a:cs typeface="Arial" pitchFamily="34"/>
              </a:rPr>
              <a:t>Mitigation measures/list of RAS and Preferred connection alternative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2800">
                <a:solidFill>
                  <a:srgbClr val="000000"/>
                </a:solidFill>
                <a:latin typeface="Arial" pitchFamily="34"/>
                <a:cs typeface="Arial" pitchFamily="34"/>
              </a:rPr>
              <a:t>Facility Scope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2800">
                <a:solidFill>
                  <a:srgbClr val="000000"/>
                </a:solidFill>
                <a:latin typeface="Arial" pitchFamily="34"/>
                <a:cs typeface="Arial" pitchFamily="34"/>
              </a:rPr>
              <a:t>Updated Class 5 Estimate</a:t>
            </a:r>
          </a:p>
          <a:p>
            <a:pPr marL="1005812" lvl="2" indent="0">
              <a:buNone/>
            </a:pPr>
            <a:endParaRPr lang="en-US" sz="2534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0" lvl="0" indent="0">
              <a:buNone/>
            </a:pPr>
            <a:endParaRPr lang="en-CA" sz="20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79B4E2-D500-FA2B-26D8-A6E1290B33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1" y="177805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600" b="1">
                <a:solidFill>
                  <a:srgbClr val="00407A"/>
                </a:solidFill>
                <a:latin typeface="Arial"/>
              </a:rPr>
              <a:t>Stage 2 – Detailed Assessment</a:t>
            </a:r>
            <a:endParaRPr lang="en-CA" sz="2600" b="1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92CDCF-99AA-0816-839D-01F966807E00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3197" y="1182684"/>
            <a:ext cx="11656487" cy="53562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Project Change Proposals can be submitted upon issuance of Detailed Assessment Packages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3200">
                <a:solidFill>
                  <a:srgbClr val="616161"/>
                </a:solidFill>
                <a:latin typeface="Arial" pitchFamily="34"/>
                <a:cs typeface="Arial" pitchFamily="34"/>
              </a:rPr>
              <a:t>Refer to </a:t>
            </a:r>
            <a:r>
              <a:rPr lang="en-US" sz="3200">
                <a:solidFill>
                  <a:srgbClr val="333333"/>
                </a:solidFill>
                <a:latin typeface="roboto" pitchFamily="2"/>
                <a:cs typeface="Arial" pitchFamily="34"/>
              </a:rPr>
              <a:t>the </a:t>
            </a:r>
            <a:r>
              <a:rPr lang="en-US" sz="3200">
                <a:solidFill>
                  <a:srgbClr val="333333"/>
                </a:solidFill>
                <a:latin typeface="roboto" pitchFamily="2"/>
                <a:cs typeface="Arial" pitchFamily="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 Change Proposal Guidelines </a:t>
            </a:r>
            <a:r>
              <a:rPr lang="en-US" sz="3200">
                <a:solidFill>
                  <a:srgbClr val="333333"/>
                </a:solidFill>
                <a:latin typeface="roboto" pitchFamily="2"/>
                <a:cs typeface="Arial" pitchFamily="34"/>
              </a:rPr>
              <a:t>on the AESO website for more information  </a:t>
            </a:r>
            <a:endParaRPr lang="en-CA" sz="320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MP Decision 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GUOC Evidence (Connection) or Payment (BTF)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Stage 3 &amp; 4 security provided to the TFO</a:t>
            </a:r>
          </a:p>
          <a:p>
            <a:pPr lvl="1">
              <a:spcBef>
                <a:spcPts val="1065"/>
              </a:spcBef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Reassessment Fee incurred if project cancels</a:t>
            </a:r>
          </a:p>
          <a:p>
            <a:pPr marL="1463003" lvl="2" indent="-457190">
              <a:buSzPct val="100000"/>
              <a:buFont typeface="Arial" pitchFamily="34"/>
            </a:pPr>
            <a:r>
              <a:rPr lang="en-US" sz="2934">
                <a:solidFill>
                  <a:srgbClr val="000000"/>
                </a:solidFill>
                <a:latin typeface="Arial" pitchFamily="34"/>
                <a:cs typeface="Arial" pitchFamily="34"/>
              </a:rPr>
              <a:t>Refer to the </a:t>
            </a:r>
            <a:r>
              <a:rPr lang="en-US" sz="2934">
                <a:solidFill>
                  <a:srgbClr val="000000"/>
                </a:solidFill>
                <a:latin typeface="Arial" pitchFamily="34"/>
                <a:cs typeface="Arial" pitchFamily="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 Guidelines </a:t>
            </a:r>
            <a:r>
              <a:rPr lang="en-US" sz="2934">
                <a:solidFill>
                  <a:srgbClr val="000000"/>
                </a:solidFill>
                <a:latin typeface="Arial" pitchFamily="34"/>
                <a:cs typeface="Arial" pitchFamily="34"/>
              </a:rPr>
              <a:t>on the AESO website for more information</a:t>
            </a:r>
          </a:p>
          <a:p>
            <a:pPr marL="0" lvl="0" indent="0">
              <a:buNone/>
            </a:pPr>
            <a:endParaRPr lang="en-CA" sz="20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DFFAF2-E78C-2252-B871-1818FC6989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1" y="177805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600" b="1">
                <a:solidFill>
                  <a:srgbClr val="00407A"/>
                </a:solidFill>
                <a:latin typeface="Arial"/>
              </a:rPr>
              <a:t>Stage 2 – Detailed Assessment</a:t>
            </a:r>
            <a:endParaRPr lang="en-CA" sz="2600" b="1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248DF78-448B-8BE4-C10B-57A3F1C24B97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3197" y="1182684"/>
            <a:ext cx="11656487" cy="535622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Stage 3 – Functional Specification, SAS contract execution, regulatory preparation (if applicable)</a:t>
            </a:r>
          </a:p>
          <a:p>
            <a:pPr lvl="0"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Stage 4 – AUC applications (if applicable)</a:t>
            </a:r>
          </a:p>
          <a:p>
            <a:pPr lvl="0"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Stage 5 – Construction</a:t>
            </a:r>
          </a:p>
          <a:p>
            <a:pPr lvl="0">
              <a:buSzPct val="100000"/>
              <a:buFont typeface="Arial" pitchFamily="34"/>
            </a:pPr>
            <a:r>
              <a:rPr lang="en-US" sz="3200">
                <a:solidFill>
                  <a:srgbClr val="000000"/>
                </a:solidFill>
                <a:latin typeface="Arial" pitchFamily="34"/>
                <a:cs typeface="Arial" pitchFamily="34"/>
              </a:rPr>
              <a:t>Stage 6 – Close Out</a:t>
            </a:r>
          </a:p>
          <a:p>
            <a:pPr marL="0" lvl="0" indent="0">
              <a:buNone/>
            </a:pPr>
            <a:endParaRPr lang="en-CA" sz="20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B32D8A-E918-3417-B5F1-4E769A738C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1" y="177805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600" b="1">
                <a:solidFill>
                  <a:srgbClr val="00407A"/>
                </a:solidFill>
                <a:latin typeface="Arial"/>
              </a:rPr>
              <a:t>Process Beyond Stage 2 </a:t>
            </a:r>
            <a:endParaRPr lang="en-CA" sz="2600" b="1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6BA02B-1026-F405-74AC-FA7BED06E1E1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203197" y="818863"/>
            <a:ext cx="11656487" cy="57200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AESO PMs will conduct project-specific kick-off meetings in October 2026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Project Plans to be completed by November 6, 2026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AESO will issue draft preliminary assessment study scopes on December 14</a:t>
            </a:r>
            <a:r>
              <a:rPr lang="en-US" sz="2400" baseline="30000">
                <a:solidFill>
                  <a:srgbClr val="000000"/>
                </a:solidFill>
                <a:latin typeface="Arial" pitchFamily="34"/>
                <a:cs typeface="Arial" pitchFamily="34"/>
              </a:rPr>
              <a:t>th</a:t>
            </a: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, 2026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Study scope comments submission are due on January 11, 2027</a:t>
            </a:r>
            <a:endParaRPr lang="en-CA" sz="240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For project-specific questions, please reach out to your respective AESO PM.</a:t>
            </a:r>
          </a:p>
          <a:p>
            <a:pPr lvl="0">
              <a:buSzPct val="100000"/>
              <a:buFont typeface="Arial" pitchFamily="34"/>
            </a:pPr>
            <a:r>
              <a:rPr lang="en-US" sz="2400">
                <a:solidFill>
                  <a:srgbClr val="000000"/>
                </a:solidFill>
                <a:latin typeface="Arial" pitchFamily="34"/>
                <a:cs typeface="Arial" pitchFamily="34"/>
              </a:rPr>
              <a:t>Upon request, AESO PMs can also schedule further process discussions with interested Market Participants</a:t>
            </a:r>
          </a:p>
          <a:p>
            <a:pPr lvl="0">
              <a:buSzPct val="100000"/>
              <a:buFont typeface="Arial" pitchFamily="34"/>
            </a:pPr>
            <a:r>
              <a:rPr lang="en-CA" sz="2400">
                <a:solidFill>
                  <a:srgbClr val="000000"/>
                </a:solidFill>
                <a:latin typeface="Arial" pitchFamily="34"/>
                <a:cs typeface="Arial" pitchFamily="34"/>
              </a:rPr>
              <a:t>If you haven’t already done so, please bookmark the AESO’s </a:t>
            </a:r>
            <a:r>
              <a:rPr lang="en-CA" sz="2400">
                <a:solidFill>
                  <a:srgbClr val="000000"/>
                </a:solidFill>
                <a:latin typeface="Arial" pitchFamily="34"/>
                <a:cs typeface="Arial" pitchFamily="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 Assessment </a:t>
            </a:r>
            <a:r>
              <a:rPr lang="en-CA" sz="2400">
                <a:solidFill>
                  <a:srgbClr val="000000"/>
                </a:solidFill>
                <a:latin typeface="Arial" pitchFamily="34"/>
                <a:cs typeface="Arial" pitchFamily="34"/>
              </a:rPr>
              <a:t>page and sign up for the AESO’s Stakeholder Newsletter to stay informed</a:t>
            </a:r>
          </a:p>
          <a:p>
            <a:pPr marL="0" lvl="0" indent="0">
              <a:buNone/>
            </a:pPr>
            <a:endParaRPr lang="en-CA" sz="1600">
              <a:solidFill>
                <a:srgbClr val="000000"/>
              </a:solidFill>
              <a:latin typeface="Arial" pitchFamily="34"/>
              <a:cs typeface="Arial" pitchFamily="3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4886E2-46DD-3396-1414-FA605F47DF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1" y="177805"/>
            <a:ext cx="9652004" cy="749295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179999" bIns="0" anchor="ctr" anchorCtr="0" compatLnSpc="1"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600" b="1">
                <a:solidFill>
                  <a:srgbClr val="00407A"/>
                </a:solidFill>
                <a:latin typeface="Arial"/>
              </a:rPr>
              <a:t>Next Steps</a:t>
            </a:r>
            <a:endParaRPr lang="en-CA" sz="2600" b="1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C3EFDD3-CAB2-4486-8A89-3BEB482E5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963" y="4123797"/>
            <a:ext cx="5969770" cy="498594"/>
          </a:xfrm>
          <a:prstGeom prst="rect">
            <a:avLst/>
          </a:prstGeom>
          <a:noFill/>
          <a:ln>
            <a:noFill/>
          </a:ln>
        </p:spPr>
        <p:txBody>
          <a:bodyPr vert="horz" wrap="square" lIns="179999" tIns="0" rIns="270004" bIns="0" anchor="b" anchorCtr="0" compatLnSpc="1">
            <a:spAutoFit/>
          </a:bodyPr>
          <a:lstStyle/>
          <a:p>
            <a:pPr lvl="0">
              <a:spcBef>
                <a:spcPts val="0"/>
              </a:spcBef>
            </a:pPr>
            <a:r>
              <a:rPr lang="en-US" sz="3600">
                <a:solidFill>
                  <a:srgbClr val="00407A"/>
                </a:solidFill>
                <a:latin typeface="Arial"/>
              </a:rPr>
              <a:t>Thank You</a:t>
            </a:r>
            <a:endParaRPr lang="en-CA" sz="3600">
              <a:solidFill>
                <a:srgbClr val="00407A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tent (Blue)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E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AESO%20PowerPoint%20Template_Widescreen</Template>
  <TotalTime>40</TotalTime>
  <Words>595</Words>
  <Application>Microsoft Office PowerPoint</Application>
  <PresentationFormat>Widescreen</PresentationFormat>
  <Paragraphs>100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roboto</vt:lpstr>
      <vt:lpstr>Title</vt:lpstr>
      <vt:lpstr>Content</vt:lpstr>
      <vt:lpstr>Content (Blue)</vt:lpstr>
      <vt:lpstr>End</vt:lpstr>
      <vt:lpstr>AESO Cluster 3  Process Overview</vt:lpstr>
      <vt:lpstr>PowerPoint Presentation</vt:lpstr>
      <vt:lpstr>PowerPoint Presentation</vt:lpstr>
      <vt:lpstr>PowerPoint Presentation</vt:lpstr>
      <vt:lpstr>Timeline Summary</vt:lpstr>
      <vt:lpstr>Stage 1 – Preliminary Assessment</vt:lpstr>
      <vt:lpstr>Stage 2 – Detailed Assessment</vt:lpstr>
      <vt:lpstr>Stage 2 – Detailed Assessment</vt:lpstr>
      <vt:lpstr>Process Beyond Stage 2 </vt:lpstr>
      <vt:lpstr>Next Steps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AESO Cluster 2 Process Overview</dc:title>
  <dc:creator>Rahul Deshpande</dc:creator>
  <cp:lastModifiedBy>Hayden Kim</cp:lastModifiedBy>
  <cp:revision>9</cp:revision>
  <dcterms:created xsi:type="dcterms:W3CDTF">2025-01-09T20:12:28Z</dcterms:created>
  <dcterms:modified xsi:type="dcterms:W3CDTF">2026-10-20T22:25:33Z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0x010100D9643542D3B6A347A9F19F61E59FAF20</vt:lpwstr>
  </property>
</Properties>
</file>